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3" r:id="rId2"/>
    <p:sldId id="266" r:id="rId3"/>
    <p:sldId id="262" r:id="rId4"/>
    <p:sldId id="264" r:id="rId5"/>
    <p:sldId id="267" r:id="rId6"/>
    <p:sldId id="265" r:id="rId7"/>
    <p:sldId id="278" r:id="rId8"/>
    <p:sldId id="269" r:id="rId9"/>
    <p:sldId id="268" r:id="rId10"/>
    <p:sldId id="260" r:id="rId11"/>
    <p:sldId id="270" r:id="rId12"/>
    <p:sldId id="271" r:id="rId13"/>
    <p:sldId id="272" r:id="rId14"/>
    <p:sldId id="273" r:id="rId15"/>
    <p:sldId id="274" r:id="rId16"/>
    <p:sldId id="309" r:id="rId17"/>
    <p:sldId id="279" r:id="rId18"/>
    <p:sldId id="280" r:id="rId19"/>
    <p:sldId id="287" r:id="rId20"/>
    <p:sldId id="335" r:id="rId21"/>
    <p:sldId id="329" r:id="rId22"/>
    <p:sldId id="288" r:id="rId23"/>
    <p:sldId id="305" r:id="rId24"/>
    <p:sldId id="306" r:id="rId25"/>
    <p:sldId id="307" r:id="rId26"/>
    <p:sldId id="336" r:id="rId27"/>
    <p:sldId id="324" r:id="rId28"/>
    <p:sldId id="289" r:id="rId29"/>
    <p:sldId id="281" r:id="rId30"/>
    <p:sldId id="330" r:id="rId31"/>
    <p:sldId id="290" r:id="rId32"/>
    <p:sldId id="301" r:id="rId33"/>
    <p:sldId id="302" r:id="rId34"/>
    <p:sldId id="303" r:id="rId35"/>
    <p:sldId id="304" r:id="rId36"/>
    <p:sldId id="308" r:id="rId37"/>
    <p:sldId id="325" r:id="rId38"/>
    <p:sldId id="282" r:id="rId39"/>
    <p:sldId id="310" r:id="rId40"/>
    <p:sldId id="326" r:id="rId41"/>
    <p:sldId id="291" r:id="rId42"/>
    <p:sldId id="283" r:id="rId43"/>
    <p:sldId id="284" r:id="rId44"/>
    <p:sldId id="331" r:id="rId45"/>
    <p:sldId id="311" r:id="rId46"/>
    <p:sldId id="312" r:id="rId47"/>
    <p:sldId id="313" r:id="rId48"/>
    <p:sldId id="314" r:id="rId49"/>
    <p:sldId id="315" r:id="rId50"/>
    <p:sldId id="316" r:id="rId51"/>
    <p:sldId id="285" r:id="rId52"/>
    <p:sldId id="292" r:id="rId53"/>
    <p:sldId id="317" r:id="rId54"/>
    <p:sldId id="318" r:id="rId55"/>
    <p:sldId id="320" r:id="rId56"/>
    <p:sldId id="286" r:id="rId57"/>
    <p:sldId id="293" r:id="rId58"/>
    <p:sldId id="319" r:id="rId59"/>
    <p:sldId id="321" r:id="rId60"/>
    <p:sldId id="275" r:id="rId61"/>
    <p:sldId id="322" r:id="rId62"/>
    <p:sldId id="323" r:id="rId63"/>
    <p:sldId id="258" r:id="rId64"/>
    <p:sldId id="327" r:id="rId65"/>
    <p:sldId id="328" r:id="rId66"/>
    <p:sldId id="333" r:id="rId67"/>
    <p:sldId id="277" r:id="rId68"/>
    <p:sldId id="332" r:id="rId69"/>
    <p:sldId id="334" r:id="rId70"/>
    <p:sldId id="33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27" autoAdjust="0"/>
  </p:normalViewPr>
  <p:slideViewPr>
    <p:cSldViewPr>
      <p:cViewPr varScale="1">
        <p:scale>
          <a:sx n="84" d="100"/>
          <a:sy n="84" d="100"/>
        </p:scale>
        <p:origin x="-7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A0252D-D44E-4CC9-936D-0C33760ED351}" type="datetimeFigureOut">
              <a:rPr lang="en-US" smtClean="0"/>
              <a:t>11/11/2013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ABBC7-E675-4E56-9120-4E5755984A58}" type="slidenum">
              <a:rPr lang="en-US" smtClean="0"/>
              <a:t>‹#›</a:t>
            </a:fld>
            <a:endParaRPr lang="en-US" dirty="0"/>
          </a:p>
        </p:txBody>
      </p:sp>
    </p:spTree>
    <p:extLst>
      <p:ext uri="{BB962C8B-B14F-4D97-AF65-F5344CB8AC3E}">
        <p14:creationId xmlns:p14="http://schemas.microsoft.com/office/powerpoint/2010/main" val="61475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Huma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Mimesis" TargetMode="External"/><Relationship Id="rId5" Type="http://schemas.openxmlformats.org/officeDocument/2006/relationships/hyperlink" Target="http://en.wikipedia.org/wiki/Greek_language" TargetMode="External"/><Relationship Id="rId4" Type="http://schemas.openxmlformats.org/officeDocument/2006/relationships/hyperlink" Target="http://en.wikipedia.org/wiki/Biomimicry#cite_note-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forestry.about.com/od/treeandforestcare/ss/tree_drought.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A4ABBC7-E675-4E56-9120-4E5755984A58}" type="slidenum">
              <a:rPr lang="en-US" smtClean="0"/>
              <a:t>1</a:t>
            </a:fld>
            <a:endParaRPr lang="en-US" dirty="0"/>
          </a:p>
        </p:txBody>
      </p:sp>
    </p:spTree>
    <p:extLst>
      <p:ext uri="{BB962C8B-B14F-4D97-AF65-F5344CB8AC3E}">
        <p14:creationId xmlns:p14="http://schemas.microsoft.com/office/powerpoint/2010/main" val="1184791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thought of interconnection</a:t>
            </a:r>
            <a:r>
              <a:rPr lang="en-US" baseline="0" dirty="0" smtClean="0"/>
              <a:t> between various entities </a:t>
            </a:r>
            <a:r>
              <a:rPr lang="en-US" b="1" baseline="0" dirty="0" smtClean="0"/>
              <a:t>landed me upon a </a:t>
            </a:r>
            <a:r>
              <a:rPr lang="en-US" b="1" baseline="0" dirty="0" smtClean="0"/>
              <a:t>deciduous tree</a:t>
            </a:r>
            <a:r>
              <a:rPr lang="en-US" b="1" baseline="0" dirty="0" smtClean="0"/>
              <a:t>.</a:t>
            </a:r>
          </a:p>
          <a:p>
            <a:r>
              <a:rPr lang="en-US" b="1" baseline="0" dirty="0" smtClean="0"/>
              <a:t>The interconnected vascular system of a tree (the roots, stem, leaves) acts much like the human neural system.</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10</a:t>
            </a:fld>
            <a:endParaRPr lang="en-US" dirty="0"/>
          </a:p>
        </p:txBody>
      </p:sp>
    </p:spTree>
    <p:extLst>
      <p:ext uri="{BB962C8B-B14F-4D97-AF65-F5344CB8AC3E}">
        <p14:creationId xmlns:p14="http://schemas.microsoft.com/office/powerpoint/2010/main" val="26599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Investigating</a:t>
            </a:r>
            <a:r>
              <a:rPr lang="en-US" baseline="0" dirty="0" smtClean="0"/>
              <a:t> natural interconnections, I drew to my liking to be inspired by nature.  Biomimicry is not a new idea; however, I wanted to develop this idea of biomimicry to drive the lighting solution.</a:t>
            </a:r>
          </a:p>
          <a:p>
            <a:endParaRPr lang="en-US" dirty="0" smtClean="0"/>
          </a:p>
          <a:p>
            <a:r>
              <a:rPr lang="en-US" dirty="0" smtClean="0"/>
              <a:t>Define:</a:t>
            </a:r>
            <a:r>
              <a:rPr lang="en-US" baseline="0" dirty="0" smtClean="0"/>
              <a:t> </a:t>
            </a:r>
            <a:r>
              <a:rPr lang="en-US" dirty="0" smtClean="0"/>
              <a:t>the imitation of the models, systems, and elements of nature for the purpose of solving complex </a:t>
            </a:r>
            <a:r>
              <a:rPr lang="en-US" dirty="0" smtClean="0">
                <a:hlinkClick r:id="rId3" tooltip="Human"/>
              </a:rPr>
              <a:t>human</a:t>
            </a:r>
            <a:r>
              <a:rPr lang="en-US" dirty="0" smtClean="0"/>
              <a:t> problems.</a:t>
            </a:r>
            <a:r>
              <a:rPr lang="en-US" baseline="30000" dirty="0" smtClean="0">
                <a:hlinkClick r:id="rId4"/>
              </a:rPr>
              <a:t>[1]</a:t>
            </a:r>
            <a:r>
              <a:rPr lang="en-US" dirty="0" smtClean="0"/>
              <a:t> The terms </a:t>
            </a:r>
            <a:r>
              <a:rPr lang="en-US" i="1" dirty="0" smtClean="0"/>
              <a:t>biomimicry</a:t>
            </a:r>
            <a:r>
              <a:rPr lang="en-US" dirty="0" smtClean="0"/>
              <a:t> and </a:t>
            </a:r>
            <a:r>
              <a:rPr lang="en-US" i="1" dirty="0" smtClean="0"/>
              <a:t>biomimetics</a:t>
            </a:r>
            <a:r>
              <a:rPr lang="en-US" dirty="0" smtClean="0"/>
              <a:t> come from the </a:t>
            </a:r>
            <a:r>
              <a:rPr lang="en-US" dirty="0" smtClean="0">
                <a:hlinkClick r:id="rId5" tooltip="Greek language"/>
              </a:rPr>
              <a:t>Greek</a:t>
            </a:r>
            <a:r>
              <a:rPr lang="en-US" dirty="0" smtClean="0"/>
              <a:t> words bios, meaning </a:t>
            </a:r>
            <a:r>
              <a:rPr lang="en-US" b="1" dirty="0" smtClean="0"/>
              <a:t>life</a:t>
            </a:r>
            <a:r>
              <a:rPr lang="en-US" dirty="0" smtClean="0"/>
              <a:t>, and </a:t>
            </a:r>
            <a:r>
              <a:rPr lang="en-US" dirty="0" smtClean="0">
                <a:hlinkClick r:id="rId6" tooltip="Mimesis"/>
              </a:rPr>
              <a:t>mimesis</a:t>
            </a:r>
            <a:r>
              <a:rPr lang="en-US" dirty="0" smtClean="0"/>
              <a:t>, meaning to </a:t>
            </a:r>
            <a:r>
              <a:rPr lang="en-US" b="1" dirty="0" smtClean="0"/>
              <a:t>imitate</a:t>
            </a:r>
            <a:r>
              <a:rPr lang="en-US" dirty="0" smtClean="0"/>
              <a:t>.</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11</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12</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13</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14</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15</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Simplifying the analytical</a:t>
            </a:r>
            <a:r>
              <a:rPr lang="en-US" baseline="0" dirty="0" smtClean="0"/>
              <a:t> model further lends to the idea that through lighting, nature, the students, and the NBS building are connected.</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16</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mimicking the various functions, forms, aesthetics, emotions, and processes associated with a tree, this connection is established.</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17</a:t>
            </a:fld>
            <a:endParaRPr lang="en-US" dirty="0"/>
          </a:p>
        </p:txBody>
      </p:sp>
    </p:spTree>
    <p:extLst>
      <p:ext uri="{BB962C8B-B14F-4D97-AF65-F5344CB8AC3E}">
        <p14:creationId xmlns:p14="http://schemas.microsoft.com/office/powerpoint/2010/main" val="317418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Width: 48 </a:t>
            </a:r>
            <a:r>
              <a:rPr lang="en-US" dirty="0" err="1" smtClean="0"/>
              <a:t>ft</a:t>
            </a:r>
            <a:endParaRPr lang="en-US" dirty="0" smtClean="0"/>
          </a:p>
          <a:p>
            <a:r>
              <a:rPr lang="en-US" dirty="0" smtClean="0"/>
              <a:t>Height: 140 </a:t>
            </a:r>
            <a:r>
              <a:rPr lang="en-US" dirty="0" err="1" smtClean="0"/>
              <a:t>ft</a:t>
            </a:r>
            <a:endParaRPr lang="en-US" dirty="0" smtClean="0"/>
          </a:p>
          <a:p>
            <a:endParaRPr lang="en-US" dirty="0" smtClean="0"/>
          </a:p>
          <a:p>
            <a:r>
              <a:rPr lang="en-US" dirty="0" err="1" smtClean="0"/>
              <a:t>Upenn</a:t>
            </a:r>
            <a:r>
              <a:rPr lang="en-US" dirty="0" smtClean="0"/>
              <a:t> Standard</a:t>
            </a:r>
            <a:r>
              <a:rPr lang="en-US" baseline="0" dirty="0" smtClean="0"/>
              <a:t> LED type V direct distribution</a:t>
            </a:r>
          </a:p>
          <a:p>
            <a:r>
              <a:rPr lang="en-US" b="1" baseline="0" dirty="0" smtClean="0"/>
              <a:t>*Along corridor*</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18</a:t>
            </a:fld>
            <a:endParaRPr lang="en-US" dirty="0"/>
          </a:p>
        </p:txBody>
      </p:sp>
    </p:spTree>
    <p:extLst>
      <p:ext uri="{BB962C8B-B14F-4D97-AF65-F5344CB8AC3E}">
        <p14:creationId xmlns:p14="http://schemas.microsoft.com/office/powerpoint/2010/main" val="378995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vertical scrim is a single sheet of painted aluminum panel with areas of solid metal, perforated metal with a 40% openness factor (3/8” diameter holes), and voids to create the appearance of multiple layers. The panel units are 3/8” thick.  The curtain wall is a butt glazed system with painted aluminum mullions and 1” insulated clear and spandrel</a:t>
            </a:r>
            <a:r>
              <a:rPr lang="en-US" baseline="0" dirty="0" smtClean="0"/>
              <a:t> </a:t>
            </a:r>
            <a:r>
              <a:rPr lang="en-US" dirty="0" smtClean="0"/>
              <a:t>glass, adding frit where the scrim does not screen the glazing along the second floor. </a:t>
            </a:r>
            <a:r>
              <a:rPr lang="en-US" baseline="0" dirty="0" smtClean="0"/>
              <a:t> </a:t>
            </a:r>
            <a:r>
              <a:rPr lang="en-US" dirty="0" smtClean="0"/>
              <a:t>Metal panels on the southern face of the building are white and gray.  Natural low-e 1”clear insulated glazing units span the ground floor corridor and lobby.</a:t>
            </a:r>
            <a:r>
              <a:rPr lang="en-US" baseline="0" dirty="0" smtClean="0"/>
              <a:t> </a:t>
            </a:r>
          </a:p>
          <a:p>
            <a:endParaRPr lang="en-US" baseline="0" dirty="0" smtClean="0"/>
          </a:p>
          <a:p>
            <a:r>
              <a:rPr lang="en-US" baseline="0" dirty="0" smtClean="0"/>
              <a:t>Various metal panels and curtain walls next to and behind the scrim.</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19</a:t>
            </a:fld>
            <a:endParaRPr lang="en-US" dirty="0"/>
          </a:p>
        </p:txBody>
      </p:sp>
    </p:spTree>
    <p:extLst>
      <p:ext uri="{BB962C8B-B14F-4D97-AF65-F5344CB8AC3E}">
        <p14:creationId xmlns:p14="http://schemas.microsoft.com/office/powerpoint/2010/main" val="126663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a:t>
            </a:fld>
            <a:endParaRPr lang="en-US" dirty="0"/>
          </a:p>
        </p:txBody>
      </p:sp>
    </p:spTree>
    <p:extLst>
      <p:ext uri="{BB962C8B-B14F-4D97-AF65-F5344CB8AC3E}">
        <p14:creationId xmlns:p14="http://schemas.microsoft.com/office/powerpoint/2010/main" val="1184791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horizontal lux</a:t>
            </a:r>
          </a:p>
          <a:p>
            <a:r>
              <a:rPr lang="en-US" dirty="0" smtClean="0"/>
              <a:t>10 </a:t>
            </a:r>
            <a:r>
              <a:rPr lang="en-US" b="1" dirty="0" smtClean="0"/>
              <a:t>vertical</a:t>
            </a:r>
            <a:r>
              <a:rPr lang="en-US" dirty="0" smtClean="0"/>
              <a:t> lux</a:t>
            </a:r>
          </a:p>
          <a:p>
            <a:endParaRPr lang="en-US" dirty="0" smtClean="0"/>
          </a:p>
          <a:p>
            <a:r>
              <a:rPr lang="en-US" dirty="0" smtClean="0"/>
              <a:t>LZ2</a:t>
            </a:r>
            <a:r>
              <a:rPr lang="en-US" baseline="0" dirty="0" smtClean="0"/>
              <a:t> – 8 lumens/SF (44800 lumens)</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20</a:t>
            </a:fld>
            <a:endParaRPr lang="en-US" dirty="0"/>
          </a:p>
        </p:txBody>
      </p:sp>
    </p:spTree>
    <p:extLst>
      <p:ext uri="{BB962C8B-B14F-4D97-AF65-F5344CB8AC3E}">
        <p14:creationId xmlns:p14="http://schemas.microsoft.com/office/powerpoint/2010/main" val="3620913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day, the scrim</a:t>
            </a:r>
            <a:r>
              <a:rPr lang="en-US" baseline="0" dirty="0" smtClean="0"/>
              <a:t> (and building) responds to the sun.  Through a process known as </a:t>
            </a:r>
            <a:r>
              <a:rPr lang="en-US" b="1" baseline="0" dirty="0" smtClean="0"/>
              <a:t>photosynthesis</a:t>
            </a:r>
            <a:r>
              <a:rPr lang="en-US" baseline="0" dirty="0" smtClean="0"/>
              <a:t>, </a:t>
            </a:r>
            <a:r>
              <a:rPr lang="en-US" b="1" baseline="0" dirty="0" smtClean="0"/>
              <a:t>glucose</a:t>
            </a:r>
            <a:r>
              <a:rPr lang="en-US" baseline="0" dirty="0" smtClean="0"/>
              <a:t> is generated in leaves of </a:t>
            </a:r>
            <a:r>
              <a:rPr lang="en-US" b="1" baseline="0" dirty="0" smtClean="0"/>
              <a:t>deciduous</a:t>
            </a:r>
            <a:r>
              <a:rPr lang="en-US" baseline="0" dirty="0" smtClean="0"/>
              <a:t> trees which helps the tree grow.  However, as fall days get shorter and temperature drops, the production of </a:t>
            </a:r>
            <a:r>
              <a:rPr lang="en-US" b="1" baseline="0" dirty="0" smtClean="0"/>
              <a:t>chlorophyll</a:t>
            </a:r>
            <a:r>
              <a:rPr lang="en-US" baseline="0" dirty="0" smtClean="0"/>
              <a:t> decreases giving rise to red, orange, and yellow pigments in the leaves</a:t>
            </a:r>
            <a:r>
              <a:rPr lang="en-US" baseline="0" dirty="0" smtClean="0">
                <a:solidFill>
                  <a:srgbClr val="FF0000"/>
                </a:solidFill>
              </a:rPr>
              <a:t>.  </a:t>
            </a:r>
            <a:r>
              <a:rPr lang="en-US" b="1" baseline="0" dirty="0" smtClean="0">
                <a:solidFill>
                  <a:schemeClr val="accent2">
                    <a:lumMod val="75000"/>
                  </a:schemeClr>
                </a:solidFill>
              </a:rPr>
              <a:t>The scrim then, is a festive expression of the absence of light</a:t>
            </a:r>
            <a:r>
              <a:rPr lang="en-US" baseline="0" dirty="0" smtClean="0">
                <a:solidFill>
                  <a:schemeClr val="accent2">
                    <a:lumMod val="75000"/>
                  </a:schemeClr>
                </a:solidFill>
              </a:rPr>
              <a:t>.  </a:t>
            </a:r>
            <a:r>
              <a:rPr lang="en-US" baseline="0" dirty="0" smtClean="0"/>
              <a:t>It is </a:t>
            </a:r>
            <a:r>
              <a:rPr lang="en-US" baseline="0" dirty="0" smtClean="0">
                <a:solidFill>
                  <a:schemeClr val="accent2">
                    <a:lumMod val="75000"/>
                  </a:schemeClr>
                </a:solidFill>
              </a:rPr>
              <a:t>a composition </a:t>
            </a:r>
            <a:r>
              <a:rPr lang="en-US" baseline="0" dirty="0" smtClean="0"/>
              <a:t>of pastel colors, slowly changing colors throughout the night to make the building recognizable not only during the day but also at night.  Students at </a:t>
            </a:r>
            <a:r>
              <a:rPr lang="en-US" baseline="0" dirty="0" err="1" smtClean="0"/>
              <a:t>UPenn</a:t>
            </a:r>
            <a:r>
              <a:rPr lang="en-US" baseline="0" dirty="0" smtClean="0"/>
              <a:t> will recognize this building; through the response to nature, they will relate</a:t>
            </a:r>
            <a:endParaRPr lang="en-US" dirty="0" smtClean="0"/>
          </a:p>
          <a:p>
            <a:endParaRPr lang="en-US" dirty="0" smtClean="0"/>
          </a:p>
          <a:p>
            <a:r>
              <a:rPr lang="en-US" dirty="0" smtClean="0"/>
              <a:t>FESTIVE IMPRESSION, slow pastel color changing</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21</a:t>
            </a:fld>
            <a:endParaRPr lang="en-US" dirty="0"/>
          </a:p>
        </p:txBody>
      </p:sp>
    </p:spTree>
    <p:extLst>
      <p:ext uri="{BB962C8B-B14F-4D97-AF65-F5344CB8AC3E}">
        <p14:creationId xmlns:p14="http://schemas.microsoft.com/office/powerpoint/2010/main" val="3149870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 scheme (red, orange, yellow, green, blue)</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22</a:t>
            </a:fld>
            <a:endParaRPr lang="en-US" dirty="0"/>
          </a:p>
        </p:txBody>
      </p:sp>
    </p:spTree>
    <p:extLst>
      <p:ext uri="{BB962C8B-B14F-4D97-AF65-F5344CB8AC3E}">
        <p14:creationId xmlns:p14="http://schemas.microsoft.com/office/powerpoint/2010/main" val="2263346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a:t>
            </a:r>
            <a:r>
              <a:rPr lang="en-US" baseline="0" dirty="0" smtClean="0"/>
              <a:t> flood like to separate scrim from building – as if falling leaf.</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23</a:t>
            </a:fld>
            <a:endParaRPr lang="en-US" dirty="0"/>
          </a:p>
        </p:txBody>
      </p:sp>
    </p:spTree>
    <p:extLst>
      <p:ext uri="{BB962C8B-B14F-4D97-AF65-F5344CB8AC3E}">
        <p14:creationId xmlns:p14="http://schemas.microsoft.com/office/powerpoint/2010/main" val="905894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a:t>
            </a:r>
            <a:r>
              <a:rPr lang="en-US" baseline="0" dirty="0" smtClean="0"/>
              <a:t> c</a:t>
            </a:r>
            <a:r>
              <a:rPr lang="en-US" dirty="0" smtClean="0"/>
              <a:t>olor</a:t>
            </a:r>
            <a:r>
              <a:rPr lang="en-US" baseline="0" dirty="0" smtClean="0"/>
              <a:t> – changing floods lights mounted to top and bottom of scrim.</a:t>
            </a:r>
            <a:endParaRPr lang="en-US" dirty="0" smtClean="0"/>
          </a:p>
          <a:p>
            <a:endParaRPr lang="en-US" dirty="0" smtClean="0"/>
          </a:p>
          <a:p>
            <a:r>
              <a:rPr lang="en-US" dirty="0" smtClean="0"/>
              <a:t>The vertical scrim is a single sheet of painted aluminum panel with areas of solid metal, perforated metal with a 40% openness factor (3/8”</a:t>
            </a:r>
            <a:r>
              <a:rPr lang="en-US" baseline="0" dirty="0" smtClean="0"/>
              <a:t> </a:t>
            </a:r>
            <a:r>
              <a:rPr lang="en-US" dirty="0" smtClean="0"/>
              <a:t>diameter holes), and voids to create the appearance of multiple layers. The panel units are 3/8” thick.  The curtain wall is a butt glazed system with painted aluminum mullions and 1” insulated clear and spandrel</a:t>
            </a:r>
            <a:r>
              <a:rPr lang="en-US" baseline="0" dirty="0" smtClean="0"/>
              <a:t> </a:t>
            </a:r>
            <a:r>
              <a:rPr lang="en-US" dirty="0" smtClean="0"/>
              <a:t>glass, adding frit where the scrim does not screen the glazing along the second floor. </a:t>
            </a:r>
            <a:r>
              <a:rPr lang="en-US" baseline="0" dirty="0" smtClean="0"/>
              <a:t> </a:t>
            </a:r>
            <a:r>
              <a:rPr lang="en-US" dirty="0" smtClean="0"/>
              <a:t>Metal panels on the southern face of the building are white and gray.  Natural low-e 1”</a:t>
            </a:r>
            <a:r>
              <a:rPr lang="en-US" baseline="0" dirty="0" smtClean="0"/>
              <a:t> </a:t>
            </a:r>
            <a:r>
              <a:rPr lang="en-US" dirty="0" smtClean="0"/>
              <a:t>clear insulated glazing units span the ground floor corridor and lobby.</a:t>
            </a:r>
            <a:r>
              <a:rPr lang="en-US" baseline="0" dirty="0" smtClean="0"/>
              <a:t> </a:t>
            </a:r>
            <a:r>
              <a:rPr lang="en-US" dirty="0" smtClean="0"/>
              <a:t>A laminated wood ceiling (similar to lobby/lounge) at the exterior soffit overhangs the pedestrian walkway.</a:t>
            </a:r>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24</a:t>
            </a:fld>
            <a:endParaRPr lang="en-US" dirty="0"/>
          </a:p>
        </p:txBody>
      </p:sp>
    </p:spTree>
    <p:extLst>
      <p:ext uri="{BB962C8B-B14F-4D97-AF65-F5344CB8AC3E}">
        <p14:creationId xmlns:p14="http://schemas.microsoft.com/office/powerpoint/2010/main" val="357544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a:t>
            </a:r>
            <a:r>
              <a:rPr lang="en-US" baseline="0" dirty="0" smtClean="0"/>
              <a:t> spots to add another layer of light.  The pattern on the side of the corridor will be subtle and interesting through the two layers of solid and perforated (40% open) aluminum panels.  The shadowing will be dynamic but not distracting as it is a corridor: further studying will be done to ensure direct glare is not an issue.</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25</a:t>
            </a:fld>
            <a:endParaRPr lang="en-US" dirty="0"/>
          </a:p>
        </p:txBody>
      </p:sp>
    </p:spTree>
    <p:extLst>
      <p:ext uri="{BB962C8B-B14F-4D97-AF65-F5344CB8AC3E}">
        <p14:creationId xmlns:p14="http://schemas.microsoft.com/office/powerpoint/2010/main" val="363136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Theatrical feature to subtle create texture</a:t>
            </a:r>
            <a:r>
              <a:rPr lang="en-US" b="1" baseline="0" dirty="0" smtClean="0"/>
              <a:t> gobo on site much like a pile of crushed leaves encouraging passerby’s to explore.  </a:t>
            </a:r>
            <a:r>
              <a:rPr lang="en-US" baseline="0" dirty="0" smtClean="0"/>
              <a:t>The façade as become interactive and dynamic.  The glowing lobby and overhang provide way-finding and adds depth to the scrim. Illuminated corridors behind the lobby will provide another layer of depth.</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26</a:t>
            </a:fld>
            <a:endParaRPr lang="en-US" dirty="0"/>
          </a:p>
        </p:txBody>
      </p:sp>
    </p:spTree>
    <p:extLst>
      <p:ext uri="{BB962C8B-B14F-4D97-AF65-F5344CB8AC3E}">
        <p14:creationId xmlns:p14="http://schemas.microsoft.com/office/powerpoint/2010/main" val="1239138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1180 SF</a:t>
            </a:r>
          </a:p>
          <a:p>
            <a:r>
              <a:rPr lang="en-US" dirty="0" smtClean="0"/>
              <a:t>9’6” ceiling</a:t>
            </a:r>
          </a:p>
        </p:txBody>
      </p:sp>
      <p:sp>
        <p:nvSpPr>
          <p:cNvPr id="4" name="Slide Number Placeholder 3"/>
          <p:cNvSpPr>
            <a:spLocks noGrp="1"/>
          </p:cNvSpPr>
          <p:nvPr>
            <p:ph type="sldNum" sz="quarter" idx="10"/>
          </p:nvPr>
        </p:nvSpPr>
        <p:spPr/>
        <p:txBody>
          <a:bodyPr/>
          <a:lstStyle/>
          <a:p>
            <a:fld id="{8A4ABBC7-E675-4E56-9120-4E5755984A58}" type="slidenum">
              <a:rPr lang="en-US" smtClean="0"/>
              <a:t>27</a:t>
            </a:fld>
            <a:endParaRPr lang="en-US" dirty="0"/>
          </a:p>
        </p:txBody>
      </p:sp>
    </p:spTree>
    <p:extLst>
      <p:ext uri="{BB962C8B-B14F-4D97-AF65-F5344CB8AC3E}">
        <p14:creationId xmlns:p14="http://schemas.microsoft.com/office/powerpoint/2010/main" val="1429422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a:t>
            </a:r>
            <a:r>
              <a:rPr lang="en-US" baseline="0" dirty="0" smtClean="0"/>
              <a:t> clear clerestory windows above writable walls.</a:t>
            </a:r>
          </a:p>
          <a:p>
            <a:r>
              <a:rPr lang="en-US" baseline="0" dirty="0" smtClean="0"/>
              <a:t>Exterior glazing has 65% visibility.</a:t>
            </a:r>
          </a:p>
          <a:p>
            <a:endParaRPr lang="en-US" baseline="0" dirty="0" smtClean="0"/>
          </a:p>
          <a:p>
            <a:r>
              <a:rPr lang="en-US" dirty="0" smtClean="0"/>
              <a:t>Lobby wall: single sided </a:t>
            </a:r>
            <a:r>
              <a:rPr lang="en-US" dirty="0" err="1" smtClean="0"/>
              <a:t>ViviChrome</a:t>
            </a:r>
            <a:r>
              <a:rPr lang="en-US" dirty="0" smtClean="0"/>
              <a:t> Scribe consists of a color interlayer (ultra white)</a:t>
            </a:r>
          </a:p>
          <a:p>
            <a:r>
              <a:rPr lang="en-US" dirty="0" smtClean="0"/>
              <a:t>b/w a transparent tile of glass and an opaque glass backer.</a:t>
            </a:r>
          </a:p>
          <a:p>
            <a:endParaRPr lang="en-US" dirty="0" smtClean="0"/>
          </a:p>
          <a:p>
            <a:r>
              <a:rPr lang="en-US" dirty="0" smtClean="0"/>
              <a:t>A </a:t>
            </a:r>
            <a:r>
              <a:rPr lang="en-US" b="1" dirty="0" smtClean="0"/>
              <a:t>laminated</a:t>
            </a:r>
            <a:r>
              <a:rPr lang="en-US" dirty="0" smtClean="0"/>
              <a:t> </a:t>
            </a:r>
            <a:r>
              <a:rPr lang="en-US" b="1" dirty="0" smtClean="0"/>
              <a:t>wood ceiling</a:t>
            </a:r>
            <a:r>
              <a:rPr lang="en-US" b="1" baseline="0" dirty="0" smtClean="0"/>
              <a:t> </a:t>
            </a:r>
            <a:r>
              <a:rPr lang="en-US" dirty="0" smtClean="0"/>
              <a:t>at the exterior soffit overhangs the pedestrian walkway.</a:t>
            </a:r>
          </a:p>
          <a:p>
            <a:r>
              <a:rPr lang="en-US" dirty="0" smtClean="0"/>
              <a:t>2.5” DIA</a:t>
            </a:r>
          </a:p>
          <a:p>
            <a:r>
              <a:rPr lang="en-US" dirty="0" smtClean="0"/>
              <a:t>1.75” DIA</a:t>
            </a:r>
          </a:p>
          <a:p>
            <a:r>
              <a:rPr lang="en-US" dirty="0" smtClean="0"/>
              <a:t>1” DIA</a:t>
            </a:r>
          </a:p>
          <a:p>
            <a:r>
              <a:rPr lang="en-US" dirty="0" smtClean="0"/>
              <a:t>0.5” DIA</a:t>
            </a:r>
          </a:p>
          <a:p>
            <a:endParaRPr lang="en-US" dirty="0" smtClean="0"/>
          </a:p>
          <a:p>
            <a:r>
              <a:rPr lang="en-US" dirty="0" smtClean="0"/>
              <a:t>Terrazzo flooring, moveable furniture, long</a:t>
            </a:r>
            <a:r>
              <a:rPr lang="en-US" baseline="0" dirty="0" smtClean="0"/>
              <a:t> seat along south and east curtain walls.</a:t>
            </a:r>
          </a:p>
          <a:p>
            <a:r>
              <a:rPr lang="en-US" baseline="0" dirty="0" smtClean="0"/>
              <a:t>Full height glazing (65% clear)</a:t>
            </a:r>
            <a:endParaRPr lang="en-US" dirty="0" smtClean="0"/>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28</a:t>
            </a:fld>
            <a:endParaRPr lang="en-US" dirty="0"/>
          </a:p>
        </p:txBody>
      </p:sp>
    </p:spTree>
    <p:extLst>
      <p:ext uri="{BB962C8B-B14F-4D97-AF65-F5344CB8AC3E}">
        <p14:creationId xmlns:p14="http://schemas.microsoft.com/office/powerpoint/2010/main" val="2997169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high-end feeling—movement encouraged.</a:t>
            </a:r>
          </a:p>
          <a:p>
            <a:r>
              <a:rPr lang="en-US" dirty="0" smtClean="0"/>
              <a:t>Use</a:t>
            </a:r>
            <a:r>
              <a:rPr lang="en-US" baseline="0" dirty="0" smtClean="0"/>
              <a:t> brightness to control focus and orient visitors to space.</a:t>
            </a:r>
          </a:p>
          <a:p>
            <a:r>
              <a:rPr lang="en-US" baseline="0" dirty="0" smtClean="0"/>
              <a:t>40 lux (lounge), 150 lux (reception lobby + desk top)</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29</a:t>
            </a:fld>
            <a:endParaRPr lang="en-US" dirty="0"/>
          </a:p>
        </p:txBody>
      </p:sp>
    </p:spTree>
    <p:extLst>
      <p:ext uri="{BB962C8B-B14F-4D97-AF65-F5344CB8AC3E}">
        <p14:creationId xmlns:p14="http://schemas.microsoft.com/office/powerpoint/2010/main" val="356664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a:t>
            </a:fld>
            <a:endParaRPr lang="en-US" dirty="0"/>
          </a:p>
        </p:txBody>
      </p:sp>
    </p:spTree>
    <p:extLst>
      <p:ext uri="{BB962C8B-B14F-4D97-AF65-F5344CB8AC3E}">
        <p14:creationId xmlns:p14="http://schemas.microsoft.com/office/powerpoint/2010/main" val="1271722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 collection</a:t>
            </a:r>
            <a:r>
              <a:rPr lang="en-US" baseline="0" dirty="0" smtClean="0"/>
              <a:t> of water in the roots, the </a:t>
            </a:r>
            <a:r>
              <a:rPr lang="en-US" b="1" baseline="0" dirty="0" smtClean="0"/>
              <a:t>sapwood</a:t>
            </a:r>
            <a:r>
              <a:rPr lang="en-US" baseline="0" dirty="0" smtClean="0"/>
              <a:t> in the trunk of a tree transport water and nutrients to the crown of the tree.  Food (phloem) produced by leaves are sent to other parts of the tree to help to grow and expand</a:t>
            </a:r>
            <a:r>
              <a:rPr lang="en-US" b="1" baseline="0" dirty="0" smtClean="0"/>
              <a:t>.  This is made possible by changes in pressure between the top and the bottom of the tree. </a:t>
            </a:r>
            <a:r>
              <a:rPr lang="en-US" baseline="0" dirty="0" smtClean="0"/>
              <a:t> Areas of congestion resemble high pressure (larger perforations and more light</a:t>
            </a:r>
            <a:r>
              <a:rPr lang="en-US" b="1" baseline="0" dirty="0" smtClean="0"/>
              <a:t>).  A non-uniform flowing distribution of light encourages movement in the space, experience differing brightness levels of light: one can find your way in the lobby. </a:t>
            </a:r>
          </a:p>
          <a:p>
            <a:endParaRPr lang="en-US" baseline="0" dirty="0" smtClean="0"/>
          </a:p>
          <a:p>
            <a:r>
              <a:rPr lang="en-US" baseline="0" dirty="0" smtClean="0"/>
              <a:t>Perforations represent the pores (</a:t>
            </a:r>
            <a:r>
              <a:rPr lang="en-US" b="1" baseline="0" dirty="0" smtClean="0"/>
              <a:t>stomata</a:t>
            </a:r>
            <a:r>
              <a:rPr lang="en-US" baseline="0" dirty="0" smtClean="0"/>
              <a:t>) of the leaves as they evaporate water into the air.  The peripheral illuminated ceiling makes the space feel light and extend past the glass perimeter allowing light to spill into the surrounding site.</a:t>
            </a:r>
            <a:endParaRPr lang="en-US" dirty="0" smtClean="0"/>
          </a:p>
          <a:p>
            <a:endParaRPr lang="en-US" dirty="0" smtClean="0"/>
          </a:p>
          <a:p>
            <a:r>
              <a:rPr lang="en-US" dirty="0" smtClean="0"/>
              <a:t>“dabbled sun affect”</a:t>
            </a:r>
          </a:p>
          <a:p>
            <a:r>
              <a:rPr lang="en-US" dirty="0" smtClean="0"/>
              <a:t>“intimate”</a:t>
            </a:r>
          </a:p>
          <a:p>
            <a:r>
              <a:rPr lang="en-US" dirty="0" smtClean="0"/>
              <a:t>“active and</a:t>
            </a:r>
            <a:r>
              <a:rPr lang="en-US" baseline="0" dirty="0" smtClean="0"/>
              <a:t> movement”</a:t>
            </a:r>
          </a:p>
          <a:p>
            <a:r>
              <a:rPr lang="en-US" baseline="0" dirty="0" smtClean="0"/>
              <a:t>“</a:t>
            </a:r>
            <a:r>
              <a:rPr lang="en-US" b="1" baseline="0" dirty="0" smtClean="0"/>
              <a:t>weightlessness—evaporation</a:t>
            </a:r>
            <a:r>
              <a:rPr lang="en-US" baseline="0" dirty="0" smtClean="0"/>
              <a:t>”</a:t>
            </a:r>
          </a:p>
          <a:p>
            <a:endParaRPr lang="en-US" baseline="0" dirty="0" smtClean="0"/>
          </a:p>
          <a:p>
            <a:r>
              <a:rPr lang="en-US" dirty="0" smtClean="0">
                <a:effectLst/>
              </a:rPr>
              <a:t>Water enters a tree through roots by osmosis and any dissolved mineral nutrients travel with it upward through the xylem (using capillary action) and into the leaves. These nutrients feed the tree through the process of leaf </a:t>
            </a:r>
            <a:r>
              <a:rPr lang="en-US" dirty="0" err="1" smtClean="0">
                <a:effectLst/>
              </a:rPr>
              <a:t>photosynethisis</a:t>
            </a:r>
            <a:r>
              <a:rPr lang="en-US" dirty="0" smtClean="0">
                <a:effectLst/>
              </a:rPr>
              <a:t>. Trees supply leaves with water because of a decrease in hydrostatic (water) pressure in upper, leaf-bearing parts called crowns or canopies. The pressure difference "lifts" the water to the leaves. Ninety percent of </a:t>
            </a:r>
            <a:r>
              <a:rPr lang="en-US" dirty="0" smtClean="0">
                <a:effectLst/>
                <a:hlinkClick r:id="rId3"/>
              </a:rPr>
              <a:t>tree water</a:t>
            </a:r>
            <a:r>
              <a:rPr lang="en-US" dirty="0" smtClean="0">
                <a:effectLst/>
              </a:rPr>
              <a:t> is eventually dispersed from leaf stomata, through evaporation, into the atmosphere. That beneficial loss of water from plants is called transpiration.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30</a:t>
            </a:fld>
            <a:endParaRPr lang="en-US" dirty="0"/>
          </a:p>
        </p:txBody>
      </p:sp>
    </p:spTree>
    <p:extLst>
      <p:ext uri="{BB962C8B-B14F-4D97-AF65-F5344CB8AC3E}">
        <p14:creationId xmlns:p14="http://schemas.microsoft.com/office/powerpoint/2010/main" val="872221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 vertical surface</a:t>
            </a:r>
            <a:r>
              <a:rPr lang="en-US" baseline="0" dirty="0" smtClean="0"/>
              <a:t> at guard desk to draw focus deep into space upon entry.  Integrated up light flashing mullions and illuminate ceiling.  Since mostly glass, the surfaces illuminated are the floor and ceiling.  </a:t>
            </a:r>
            <a:r>
              <a:rPr lang="en-US" b="1" baseline="0" dirty="0" smtClean="0"/>
              <a:t>Glass allows one to see through to the vertical surfaces, creating a glowing box below the leaves: transfer of water, sugar, nutrients between indoor and outdoor space.  It is a public space of transition and fluidity</a:t>
            </a:r>
            <a:r>
              <a:rPr lang="en-US" b="1" baseline="0" dirty="0" smtClean="0"/>
              <a:t>.</a:t>
            </a:r>
          </a:p>
          <a:p>
            <a:endParaRPr lang="en-US" b="1" baseline="0" dirty="0" smtClean="0"/>
          </a:p>
          <a:p>
            <a:r>
              <a:rPr lang="en-US" b="1" baseline="0" dirty="0" smtClean="0"/>
              <a:t>RELAXED (non-uniform horizontal illumination) AND PLEASANT (vertical illumination) AND SPACIOUSNESS (ceiling illumination)</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31</a:t>
            </a:fld>
            <a:endParaRPr lang="en-US" dirty="0"/>
          </a:p>
        </p:txBody>
      </p:sp>
    </p:spTree>
    <p:extLst>
      <p:ext uri="{BB962C8B-B14F-4D97-AF65-F5344CB8AC3E}">
        <p14:creationId xmlns:p14="http://schemas.microsoft.com/office/powerpoint/2010/main" val="1023538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Downlights integrated into ceiling perforations: subtle</a:t>
            </a:r>
            <a:r>
              <a:rPr lang="en-US" baseline="0" dirty="0" smtClean="0"/>
              <a:t> pools of light.</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32</a:t>
            </a:fld>
            <a:endParaRPr lang="en-US" dirty="0"/>
          </a:p>
        </p:txBody>
      </p:sp>
    </p:spTree>
    <p:extLst>
      <p:ext uri="{BB962C8B-B14F-4D97-AF65-F5344CB8AC3E}">
        <p14:creationId xmlns:p14="http://schemas.microsoft.com/office/powerpoint/2010/main" val="183922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Wall washing</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33</a:t>
            </a:fld>
            <a:endParaRPr lang="en-US" dirty="0"/>
          </a:p>
        </p:txBody>
      </p:sp>
    </p:spTree>
    <p:extLst>
      <p:ext uri="{BB962C8B-B14F-4D97-AF65-F5344CB8AC3E}">
        <p14:creationId xmlns:p14="http://schemas.microsoft.com/office/powerpoint/2010/main" val="2376076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Grazing wood feature wall.</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34</a:t>
            </a:fld>
            <a:endParaRPr lang="en-US" dirty="0"/>
          </a:p>
        </p:txBody>
      </p:sp>
    </p:spTree>
    <p:extLst>
      <p:ext uri="{BB962C8B-B14F-4D97-AF65-F5344CB8AC3E}">
        <p14:creationId xmlns:p14="http://schemas.microsoft.com/office/powerpoint/2010/main" val="1055257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Perimeter</a:t>
            </a:r>
            <a:r>
              <a:rPr lang="en-US" baseline="0" dirty="0" smtClean="0"/>
              <a:t> </a:t>
            </a:r>
            <a:r>
              <a:rPr lang="en-US" baseline="0" dirty="0" err="1" smtClean="0"/>
              <a:t>uplight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35</a:t>
            </a:fld>
            <a:endParaRPr lang="en-US" dirty="0"/>
          </a:p>
        </p:txBody>
      </p:sp>
    </p:spTree>
    <p:extLst>
      <p:ext uri="{BB962C8B-B14F-4D97-AF65-F5344CB8AC3E}">
        <p14:creationId xmlns:p14="http://schemas.microsoft.com/office/powerpoint/2010/main" val="649791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Grazing</a:t>
            </a:r>
            <a:r>
              <a:rPr lang="en-US" baseline="0" dirty="0" smtClean="0"/>
              <a:t> cantilever wood ceiling with integrated downlights to further extend the lobby to the outside.</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36</a:t>
            </a:fld>
            <a:endParaRPr lang="en-US" dirty="0"/>
          </a:p>
        </p:txBody>
      </p:sp>
    </p:spTree>
    <p:extLst>
      <p:ext uri="{BB962C8B-B14F-4D97-AF65-F5344CB8AC3E}">
        <p14:creationId xmlns:p14="http://schemas.microsoft.com/office/powerpoint/2010/main" val="708890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a:t>
            </a:r>
            <a:r>
              <a:rPr lang="en-US" baseline="0" dirty="0" smtClean="0"/>
              <a:t> space with windows to northwest of room.</a:t>
            </a:r>
          </a:p>
          <a:p>
            <a:r>
              <a:rPr lang="en-US" baseline="0" dirty="0" smtClean="0"/>
              <a:t>Occupancy sensors and controls for use with southern white board and projection screens (east &amp; west walls)</a:t>
            </a:r>
          </a:p>
          <a:p>
            <a:endParaRPr lang="en-US" baseline="0" dirty="0" smtClean="0"/>
          </a:p>
          <a:p>
            <a:r>
              <a:rPr lang="en-US" dirty="0" smtClean="0"/>
              <a:t>1700 SF</a:t>
            </a:r>
          </a:p>
          <a:p>
            <a:r>
              <a:rPr lang="en-US" dirty="0" smtClean="0"/>
              <a:t>50’x35’</a:t>
            </a:r>
          </a:p>
          <a:p>
            <a:r>
              <a:rPr lang="en-US" dirty="0" smtClean="0"/>
              <a:t>9’6” acoustic</a:t>
            </a:r>
            <a:r>
              <a:rPr lang="en-US" baseline="0" dirty="0" smtClean="0"/>
              <a:t> ceiling tile, white walls, darker 3-color variation carpet</a:t>
            </a:r>
            <a:endParaRPr lang="en-US" dirty="0" smtClean="0"/>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37</a:t>
            </a:fld>
            <a:endParaRPr lang="en-US" dirty="0"/>
          </a:p>
        </p:txBody>
      </p:sp>
    </p:spTree>
    <p:extLst>
      <p:ext uri="{BB962C8B-B14F-4D97-AF65-F5344CB8AC3E}">
        <p14:creationId xmlns:p14="http://schemas.microsoft.com/office/powerpoint/2010/main" val="1293495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200 – 500 lux (reading writing)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50 lux (AV presentation)</a:t>
            </a:r>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38</a:t>
            </a:fld>
            <a:endParaRPr lang="en-US" dirty="0"/>
          </a:p>
        </p:txBody>
      </p:sp>
    </p:spTree>
    <p:extLst>
      <p:ext uri="{BB962C8B-B14F-4D97-AF65-F5344CB8AC3E}">
        <p14:creationId xmlns:p14="http://schemas.microsoft.com/office/powerpoint/2010/main" val="4104424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Functionally, trees have branches so that leaves can reach as much light as possible.  This is for the tree to productively produce nutrients.</a:t>
            </a:r>
          </a:p>
          <a:p>
            <a:endParaRPr lang="en-US" baseline="0" dirty="0" smtClean="0"/>
          </a:p>
          <a:p>
            <a:r>
              <a:rPr lang="en-US" dirty="0" smtClean="0"/>
              <a:t>Much</a:t>
            </a:r>
            <a:r>
              <a:rPr lang="en-US" baseline="0" dirty="0" smtClean="0"/>
              <a:t> like standing underneath a tree, branches may be asymmetric but sunlight filters through the leaves in a glowing manner.   Indirect/direct system provides uniform light on the task surface while minimizing glare.  Branching areas can be separately controlled to allow for better lighting controls in space</a:t>
            </a:r>
            <a:r>
              <a:rPr lang="en-US" baseline="0" dirty="0" smtClean="0"/>
              <a:t>.</a:t>
            </a:r>
          </a:p>
          <a:p>
            <a:endParaRPr lang="en-US" baseline="0" dirty="0" smtClean="0"/>
          </a:p>
          <a:p>
            <a:r>
              <a:rPr lang="en-US" b="1" baseline="0" dirty="0" smtClean="0"/>
              <a:t>PUBLIC AND SPACIOUS</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39</a:t>
            </a:fld>
            <a:endParaRPr lang="en-US" dirty="0"/>
          </a:p>
        </p:txBody>
      </p:sp>
    </p:spTree>
    <p:extLst>
      <p:ext uri="{BB962C8B-B14F-4D97-AF65-F5344CB8AC3E}">
        <p14:creationId xmlns:p14="http://schemas.microsoft.com/office/powerpoint/2010/main" val="18396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are things related</a:t>
            </a:r>
            <a:r>
              <a:rPr lang="en-US" baseline="0" dirty="0" smtClean="0"/>
              <a:t> to one other…how do they interact…are they connected through nature?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Architect: “</a:t>
            </a:r>
            <a:r>
              <a:rPr lang="en-US" sz="1200" dirty="0" smtClean="0">
                <a:solidFill>
                  <a:srgbClr val="808080"/>
                </a:solidFill>
              </a:rPr>
              <a:t>Form is based on an accumulation of connections”</a:t>
            </a:r>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3200 SF</a:t>
            </a:r>
          </a:p>
          <a:p>
            <a:r>
              <a:rPr lang="en-US" dirty="0" smtClean="0"/>
              <a:t>Width: 90’</a:t>
            </a:r>
          </a:p>
          <a:p>
            <a:r>
              <a:rPr lang="en-US" dirty="0" smtClean="0"/>
              <a:t>Height:</a:t>
            </a:r>
            <a:r>
              <a:rPr lang="en-US" baseline="0" dirty="0" smtClean="0"/>
              <a:t> 55’</a:t>
            </a:r>
          </a:p>
          <a:p>
            <a:r>
              <a:rPr lang="en-US" baseline="0" dirty="0" smtClean="0"/>
              <a:t>Ceiling height: 13’</a:t>
            </a:r>
          </a:p>
          <a:p>
            <a:r>
              <a:rPr lang="en-US" baseline="0" dirty="0" smtClean="0"/>
              <a:t>(11’-15</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8A4ABBC7-E675-4E56-9120-4E5755984A58}" type="slidenum">
              <a:rPr lang="en-US" smtClean="0"/>
              <a:t>40</a:t>
            </a:fld>
            <a:endParaRPr lang="en-US" dirty="0"/>
          </a:p>
        </p:txBody>
      </p:sp>
    </p:spTree>
    <p:extLst>
      <p:ext uri="{BB962C8B-B14F-4D97-AF65-F5344CB8AC3E}">
        <p14:creationId xmlns:p14="http://schemas.microsoft.com/office/powerpoint/2010/main" val="493937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white fiberglass ceiling and wall system</a:t>
            </a:r>
          </a:p>
          <a:p>
            <a:r>
              <a:rPr lang="en-US" dirty="0" smtClean="0"/>
              <a:t>Yellow wood veneer</a:t>
            </a:r>
            <a:r>
              <a:rPr lang="en-US" baseline="0" dirty="0" smtClean="0"/>
              <a:t> </a:t>
            </a:r>
            <a:r>
              <a:rPr lang="en-US" dirty="0" smtClean="0"/>
              <a:t>on back wall</a:t>
            </a:r>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41</a:t>
            </a:fld>
            <a:endParaRPr lang="en-US" dirty="0"/>
          </a:p>
        </p:txBody>
      </p:sp>
    </p:spTree>
    <p:extLst>
      <p:ext uri="{BB962C8B-B14F-4D97-AF65-F5344CB8AC3E}">
        <p14:creationId xmlns:p14="http://schemas.microsoft.com/office/powerpoint/2010/main" val="2767918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Reading writing: 200 lux horizontal</a:t>
            </a:r>
          </a:p>
          <a:p>
            <a:r>
              <a:rPr lang="en-US" baseline="0" dirty="0" smtClean="0"/>
              <a:t>	     50 lux for </a:t>
            </a:r>
            <a:r>
              <a:rPr lang="en-US" baseline="0" dirty="0" smtClean="0"/>
              <a:t>AV</a:t>
            </a:r>
          </a:p>
          <a:p>
            <a:endParaRPr lang="en-US" baseline="0" dirty="0" smtClean="0"/>
          </a:p>
          <a:p>
            <a:r>
              <a:rPr lang="en-US" baseline="0" dirty="0" smtClean="0"/>
              <a:t>2:1 </a:t>
            </a:r>
            <a:r>
              <a:rPr lang="en-US" baseline="0" dirty="0" err="1" smtClean="0"/>
              <a:t>horz</a:t>
            </a:r>
            <a:r>
              <a:rPr lang="en-US" baseline="0" dirty="0" smtClean="0"/>
              <a:t>. </a:t>
            </a:r>
            <a:r>
              <a:rPr lang="en-US" baseline="0" dirty="0" err="1" smtClean="0"/>
              <a:t>avg</a:t>
            </a:r>
            <a:r>
              <a:rPr lang="en-US" baseline="0" dirty="0" smtClean="0"/>
              <a:t>/min illuminance ratio</a:t>
            </a:r>
            <a:endParaRPr lang="en-US" baseline="0" dirty="0" smtClean="0"/>
          </a:p>
          <a:p>
            <a:endParaRPr lang="en-US" baseline="0" dirty="0" smtClean="0"/>
          </a:p>
          <a:p>
            <a:r>
              <a:rPr lang="en-US" baseline="0" dirty="0" smtClean="0"/>
              <a:t>200 lux on speakers face</a:t>
            </a:r>
          </a:p>
          <a:p>
            <a:r>
              <a:rPr lang="en-US" baseline="0" dirty="0" smtClean="0"/>
              <a:t>400 lux on front wall for whiteboard use</a:t>
            </a:r>
            <a:endParaRPr lang="en-US" dirty="0" smtClean="0"/>
          </a:p>
        </p:txBody>
      </p:sp>
      <p:sp>
        <p:nvSpPr>
          <p:cNvPr id="4" name="Slide Number Placeholder 3"/>
          <p:cNvSpPr>
            <a:spLocks noGrp="1"/>
          </p:cNvSpPr>
          <p:nvPr>
            <p:ph type="sldNum" sz="quarter" idx="10"/>
          </p:nvPr>
        </p:nvSpPr>
        <p:spPr/>
        <p:txBody>
          <a:bodyPr/>
          <a:lstStyle/>
          <a:p>
            <a:fld id="{8A4ABBC7-E675-4E56-9120-4E5755984A58}" type="slidenum">
              <a:rPr lang="en-US" smtClean="0"/>
              <a:t>42</a:t>
            </a:fld>
            <a:endParaRPr lang="en-US" dirty="0"/>
          </a:p>
        </p:txBody>
      </p:sp>
    </p:spTree>
    <p:extLst>
      <p:ext uri="{BB962C8B-B14F-4D97-AF65-F5344CB8AC3E}">
        <p14:creationId xmlns:p14="http://schemas.microsoft.com/office/powerpoint/2010/main" val="3547903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Molecular</a:t>
            </a:r>
            <a:r>
              <a:rPr lang="en-US" baseline="0" dirty="0" smtClean="0"/>
              <a:t> structure, or the brains of the tree</a:t>
            </a:r>
            <a:r>
              <a:rPr lang="en-US" baseline="0" dirty="0" smtClean="0"/>
              <a:t>.</a:t>
            </a:r>
          </a:p>
          <a:p>
            <a:endParaRPr lang="en-US" baseline="0" dirty="0" smtClean="0"/>
          </a:p>
          <a:p>
            <a:r>
              <a:rPr lang="en-US" baseline="0" dirty="0" smtClean="0"/>
              <a:t>Both in phloem (inner bark)</a:t>
            </a:r>
          </a:p>
          <a:p>
            <a:r>
              <a:rPr lang="en-US" baseline="0" dirty="0" smtClean="0"/>
              <a:t>Large = </a:t>
            </a:r>
            <a:r>
              <a:rPr lang="en-US" b="1" baseline="0" dirty="0" smtClean="0"/>
              <a:t>sieve tubes </a:t>
            </a:r>
            <a:r>
              <a:rPr lang="en-US" baseline="0" dirty="0" smtClean="0"/>
              <a:t>to transport photosynthates down the stem</a:t>
            </a:r>
          </a:p>
          <a:p>
            <a:r>
              <a:rPr lang="en-US" baseline="0" dirty="0" smtClean="0"/>
              <a:t>Small = </a:t>
            </a:r>
            <a:r>
              <a:rPr lang="en-US" b="1" baseline="0" dirty="0" smtClean="0"/>
              <a:t>companion cells </a:t>
            </a:r>
            <a:r>
              <a:rPr lang="en-US" baseline="0" dirty="0" smtClean="0"/>
              <a:t>provide sieve tube elements with needed metabolites</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43</a:t>
            </a:fld>
            <a:endParaRPr lang="en-US" dirty="0"/>
          </a:p>
        </p:txBody>
      </p:sp>
    </p:spTree>
    <p:extLst>
      <p:ext uri="{BB962C8B-B14F-4D97-AF65-F5344CB8AC3E}">
        <p14:creationId xmlns:p14="http://schemas.microsoft.com/office/powerpoint/2010/main" val="3292845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fiberglass ceiling are the larger cells, </a:t>
            </a:r>
            <a:r>
              <a:rPr lang="en-US" b="1" baseline="0" dirty="0" smtClean="0"/>
              <a:t>smaller sources of light are packed between the cells through which nutrients are carried</a:t>
            </a:r>
            <a:r>
              <a:rPr lang="en-US" baseline="0" dirty="0" smtClean="0"/>
              <a:t>.  The impression is enclosing but uniform.  The focus is on the verticality of the space or </a:t>
            </a:r>
            <a:r>
              <a:rPr lang="en-US" b="1" baseline="0" dirty="0" smtClean="0"/>
              <a:t>the motion upwards.</a:t>
            </a:r>
          </a:p>
          <a:p>
            <a:endParaRPr lang="en-US" b="1" baseline="0" dirty="0" smtClean="0"/>
          </a:p>
          <a:p>
            <a:r>
              <a:rPr lang="en-US" b="1" baseline="0" dirty="0" smtClean="0"/>
              <a:t>Lighting is somewhat private and wraps the occupant into the space.  Brighter areas are the podium, front white board, and tables</a:t>
            </a:r>
            <a:r>
              <a:rPr lang="en-US" b="1" baseline="0" dirty="0" smtClean="0"/>
              <a:t>.</a:t>
            </a:r>
          </a:p>
          <a:p>
            <a:endParaRPr lang="en-US" b="1" baseline="0" dirty="0" smtClean="0"/>
          </a:p>
          <a:p>
            <a:r>
              <a:rPr lang="en-US" b="1" baseline="0" dirty="0" smtClean="0"/>
              <a:t>PUBLIC (direct overhead system) AND VISUALLY CLEAR (uniform task lighting) AND RELAXED (walls)</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44</a:t>
            </a:fld>
            <a:endParaRPr lang="en-US" dirty="0"/>
          </a:p>
        </p:txBody>
      </p:sp>
    </p:spTree>
    <p:extLst>
      <p:ext uri="{BB962C8B-B14F-4D97-AF65-F5344CB8AC3E}">
        <p14:creationId xmlns:p14="http://schemas.microsoft.com/office/powerpoint/2010/main" val="1519757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Vertical</a:t>
            </a:r>
            <a:r>
              <a:rPr lang="en-US" baseline="0" dirty="0" smtClean="0"/>
              <a:t> recessed linear mounted to yellow wood veneer wall.</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46</a:t>
            </a:fld>
            <a:endParaRPr lang="en-US" dirty="0"/>
          </a:p>
        </p:txBody>
      </p:sp>
    </p:spTree>
    <p:extLst>
      <p:ext uri="{BB962C8B-B14F-4D97-AF65-F5344CB8AC3E}">
        <p14:creationId xmlns:p14="http://schemas.microsoft.com/office/powerpoint/2010/main" val="4217171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leaking from the side cells, grazing</a:t>
            </a:r>
            <a:r>
              <a:rPr lang="en-US" baseline="0" dirty="0" smtClean="0"/>
              <a:t> the curved forms and drawings the viewer’s focus forward to the presenter.</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47</a:t>
            </a:fld>
            <a:endParaRPr lang="en-US" dirty="0"/>
          </a:p>
        </p:txBody>
      </p:sp>
    </p:spTree>
    <p:extLst>
      <p:ext uri="{BB962C8B-B14F-4D97-AF65-F5344CB8AC3E}">
        <p14:creationId xmlns:p14="http://schemas.microsoft.com/office/powerpoint/2010/main" val="3885272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Functional wall-washing</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48</a:t>
            </a:fld>
            <a:endParaRPr lang="en-US" dirty="0"/>
          </a:p>
        </p:txBody>
      </p:sp>
    </p:spTree>
    <p:extLst>
      <p:ext uri="{BB962C8B-B14F-4D97-AF65-F5344CB8AC3E}">
        <p14:creationId xmlns:p14="http://schemas.microsoft.com/office/powerpoint/2010/main" val="154753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Track lighting for use with AV scene</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49</a:t>
            </a:fld>
            <a:endParaRPr lang="en-US" dirty="0"/>
          </a:p>
        </p:txBody>
      </p:sp>
    </p:spTree>
    <p:extLst>
      <p:ext uri="{BB962C8B-B14F-4D97-AF65-F5344CB8AC3E}">
        <p14:creationId xmlns:p14="http://schemas.microsoft.com/office/powerpoint/2010/main" val="2792456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formed fiberglass panels</a:t>
            </a:r>
          </a:p>
          <a:p>
            <a:endParaRPr lang="en-US" dirty="0" smtClean="0"/>
          </a:p>
          <a:p>
            <a:r>
              <a:rPr lang="en-US" dirty="0" smtClean="0"/>
              <a:t>Uniform</a:t>
            </a:r>
            <a:r>
              <a:rPr lang="en-US" baseline="0" dirty="0" smtClean="0"/>
              <a:t> light distribution through direct point sources.  </a:t>
            </a:r>
            <a:r>
              <a:rPr lang="en-US" b="1" baseline="0" dirty="0" smtClean="0"/>
              <a:t>The curves of the fiberglass ceiling will be revealed in shadow and indirect light.</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50</a:t>
            </a:fld>
            <a:endParaRPr lang="en-US" dirty="0"/>
          </a:p>
        </p:txBody>
      </p:sp>
    </p:spTree>
    <p:extLst>
      <p:ext uri="{BB962C8B-B14F-4D97-AF65-F5344CB8AC3E}">
        <p14:creationId xmlns:p14="http://schemas.microsoft.com/office/powerpoint/2010/main" val="24052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Neural</a:t>
            </a:r>
            <a:r>
              <a:rPr lang="en-US" baseline="0" dirty="0" smtClean="0"/>
              <a:t> and Behavioral Sciences major: study and research in the cognitive sciences focus on ways that the brain’s physical qualities, intelligence processes, behavior and communication </a:t>
            </a:r>
            <a:r>
              <a:rPr lang="en-US" b="1" baseline="0" dirty="0" smtClean="0"/>
              <a:t>interconnect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canopy of a group of trees allow some light to fall onto the ground below. A</a:t>
            </a:r>
            <a:r>
              <a:rPr lang="en-US" baseline="0" dirty="0" smtClean="0"/>
              <a:t> tree seems light and floating, almost too high to reach. </a:t>
            </a:r>
          </a:p>
          <a:p>
            <a:endParaRPr lang="en-US" baseline="0" dirty="0" smtClean="0"/>
          </a:p>
          <a:p>
            <a:r>
              <a:rPr lang="en-US" baseline="0" dirty="0" smtClean="0"/>
              <a:t>Still providing functional lighting, the custom ceiling would be constructed from a more transparent material, like a stretched fabric.  By creating a glowing ceiling, the space is expanded.  Perimeter lighting aids to make the ceiling feel light and as if there is something above the underground space.  </a:t>
            </a:r>
            <a:r>
              <a:rPr lang="en-US" b="1" baseline="0" dirty="0" smtClean="0"/>
              <a:t>Comfortable and </a:t>
            </a:r>
            <a:r>
              <a:rPr lang="en-US" b="1" baseline="0" dirty="0" smtClean="0"/>
              <a:t>public.</a:t>
            </a:r>
          </a:p>
          <a:p>
            <a:endParaRPr lang="en-US" b="1" baseline="0" dirty="0" smtClean="0"/>
          </a:p>
          <a:p>
            <a:r>
              <a:rPr lang="en-US" b="1" baseline="0" dirty="0" smtClean="0"/>
              <a:t>SPACIOUS (perimeter lighting and glowing ceiling) AND PLEASANT(periphery highlighted)</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52</a:t>
            </a:fld>
            <a:endParaRPr lang="en-US" dirty="0"/>
          </a:p>
        </p:txBody>
      </p:sp>
    </p:spTree>
    <p:extLst>
      <p:ext uri="{BB962C8B-B14F-4D97-AF65-F5344CB8AC3E}">
        <p14:creationId xmlns:p14="http://schemas.microsoft.com/office/powerpoint/2010/main" val="2815037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functional lighting</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53</a:t>
            </a:fld>
            <a:endParaRPr lang="en-US" dirty="0"/>
          </a:p>
        </p:txBody>
      </p:sp>
    </p:spTree>
    <p:extLst>
      <p:ext uri="{BB962C8B-B14F-4D97-AF65-F5344CB8AC3E}">
        <p14:creationId xmlns:p14="http://schemas.microsoft.com/office/powerpoint/2010/main" val="1056154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Perimeter grazing</a:t>
            </a:r>
            <a:r>
              <a:rPr lang="en-US" baseline="0" dirty="0" smtClean="0"/>
              <a:t>—interesting forms on walls.</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54</a:t>
            </a:fld>
            <a:endParaRPr lang="en-US" dirty="0"/>
          </a:p>
        </p:txBody>
      </p:sp>
    </p:spTree>
    <p:extLst>
      <p:ext uri="{BB962C8B-B14F-4D97-AF65-F5344CB8AC3E}">
        <p14:creationId xmlns:p14="http://schemas.microsoft.com/office/powerpoint/2010/main" val="594694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transparent, backlighting.</a:t>
            </a:r>
            <a:r>
              <a:rPr lang="en-US" baseline="0" dirty="0" smtClean="0"/>
              <a:t>  A system would need to be constructed (probably with white paint) so that light could effectively reflected back into the space.  Light can be achieved with a simple fluorescent system.</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55</a:t>
            </a:fld>
            <a:endParaRPr lang="en-US" dirty="0"/>
          </a:p>
        </p:txBody>
      </p:sp>
    </p:spTree>
    <p:extLst>
      <p:ext uri="{BB962C8B-B14F-4D97-AF65-F5344CB8AC3E}">
        <p14:creationId xmlns:p14="http://schemas.microsoft.com/office/powerpoint/2010/main" val="576532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56</a:t>
            </a:fld>
            <a:endParaRPr lang="en-US" dirty="0"/>
          </a:p>
        </p:txBody>
      </p:sp>
    </p:spTree>
    <p:extLst>
      <p:ext uri="{BB962C8B-B14F-4D97-AF65-F5344CB8AC3E}">
        <p14:creationId xmlns:p14="http://schemas.microsoft.com/office/powerpoint/2010/main" val="2414125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Trees behind growth through</a:t>
            </a:r>
            <a:r>
              <a:rPr lang="en-US" b="1" baseline="0" dirty="0" smtClean="0"/>
              <a:t> germinated seeding: a taproot grows straight down from which lateral roots later branch out radially from this point.  </a:t>
            </a:r>
            <a:r>
              <a:rPr lang="en-US" baseline="0" dirty="0" smtClean="0"/>
              <a:t>The roots collected water to send water to the leaves above (scrim).  </a:t>
            </a:r>
          </a:p>
          <a:p>
            <a:endParaRPr lang="en-US" dirty="0" smtClean="0"/>
          </a:p>
          <a:p>
            <a:r>
              <a:rPr lang="en-US" dirty="0" smtClean="0"/>
              <a:t>KEEPING ESSENCE OF CEILING: floating, organic</a:t>
            </a:r>
            <a:r>
              <a:rPr lang="en-US" baseline="0" dirty="0" smtClean="0"/>
              <a:t> just for effective way of lighting.  </a:t>
            </a:r>
            <a:r>
              <a:rPr lang="en-US" b="1" baseline="0" dirty="0" smtClean="0"/>
              <a:t>Lighting is public, indirect, and comfortable.  Focus is towards the </a:t>
            </a:r>
            <a:r>
              <a:rPr lang="en-US" b="1" baseline="0" dirty="0" smtClean="0"/>
              <a:t>front </a:t>
            </a:r>
            <a:r>
              <a:rPr lang="en-US" b="1" baseline="0" dirty="0" smtClean="0"/>
              <a:t>through layered curving planes of light</a:t>
            </a:r>
            <a:r>
              <a:rPr lang="en-US" b="1" baseline="0" dirty="0" smtClean="0"/>
              <a:t>.</a:t>
            </a:r>
          </a:p>
          <a:p>
            <a:endParaRPr lang="en-US" b="1" baseline="0" dirty="0" smtClean="0"/>
          </a:p>
          <a:p>
            <a:r>
              <a:rPr lang="en-US" b="1" baseline="0" dirty="0" smtClean="0"/>
              <a:t>SPACIOUS (indirect system and perimeter lighting) AND PUBLIC (overhead uniform system) + LIGHTING PATTERN COMPLEMENTS FORM</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57</a:t>
            </a:fld>
            <a:endParaRPr lang="en-US" dirty="0"/>
          </a:p>
        </p:txBody>
      </p:sp>
    </p:spTree>
    <p:extLst>
      <p:ext uri="{BB962C8B-B14F-4D97-AF65-F5344CB8AC3E}">
        <p14:creationId xmlns:p14="http://schemas.microsoft.com/office/powerpoint/2010/main" val="28535318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functional lighting</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58</a:t>
            </a:fld>
            <a:endParaRPr lang="en-US" dirty="0"/>
          </a:p>
        </p:txBody>
      </p:sp>
    </p:spTree>
    <p:extLst>
      <p:ext uri="{BB962C8B-B14F-4D97-AF65-F5344CB8AC3E}">
        <p14:creationId xmlns:p14="http://schemas.microsoft.com/office/powerpoint/2010/main" val="1833413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Layered planes of light using cove lighting or grazing to indirectly</a:t>
            </a:r>
            <a:r>
              <a:rPr lang="en-US" baseline="0" dirty="0" smtClean="0"/>
              <a:t> light the space.</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59</a:t>
            </a:fld>
            <a:endParaRPr lang="en-US" dirty="0"/>
          </a:p>
        </p:txBody>
      </p:sp>
    </p:spTree>
    <p:extLst>
      <p:ext uri="{BB962C8B-B14F-4D97-AF65-F5344CB8AC3E}">
        <p14:creationId xmlns:p14="http://schemas.microsoft.com/office/powerpoint/2010/main" val="3421119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were to revisit this original sketch and now treat the outer context layer as the brain (as shaped)…</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60</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interaction area,</a:t>
            </a:r>
            <a:r>
              <a:rPr lang="en-US" baseline="0" dirty="0" smtClean="0"/>
              <a:t> much like on an MRI (magnetic resonance imaging) or PET (positron emission tomography) scan, is the most active area of the brain.  The NBS building will become the central place for Natural Science students to come to and interact; the lighting responds to the students and Richard Shultz initial statements.</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61</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establishing</a:t>
            </a:r>
            <a:r>
              <a:rPr lang="en-US" baseline="0" dirty="0" smtClean="0"/>
              <a:t> a spherical interaction between the building, nature, and most importantly, the students, the lighting speaks to the interests of the Natural Science students and reinforces that the new NBS building is the central place for community connection and activity.</a:t>
            </a:r>
          </a:p>
          <a:p>
            <a:endParaRPr lang="en-US" baseline="0" dirty="0" smtClean="0"/>
          </a:p>
          <a:p>
            <a:r>
              <a:rPr lang="en-US" b="1" baseline="0" dirty="0" smtClean="0"/>
              <a:t>Biomimicry of a deciduous tree inspires the lighting solution to conceptually connect the architecture and students of the program.</a:t>
            </a:r>
            <a:endParaRPr lang="en-US" b="1" dirty="0"/>
          </a:p>
        </p:txBody>
      </p:sp>
      <p:sp>
        <p:nvSpPr>
          <p:cNvPr id="4" name="Slide Number Placeholder 3"/>
          <p:cNvSpPr>
            <a:spLocks noGrp="1"/>
          </p:cNvSpPr>
          <p:nvPr>
            <p:ph type="sldNum" sz="quarter" idx="10"/>
          </p:nvPr>
        </p:nvSpPr>
        <p:spPr/>
        <p:txBody>
          <a:bodyPr/>
          <a:lstStyle/>
          <a:p>
            <a:fld id="{8A4ABBC7-E675-4E56-9120-4E5755984A58}" type="slidenum">
              <a:rPr lang="en-US" smtClean="0"/>
              <a:t>62</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65</a:t>
            </a:fld>
            <a:endParaRPr lang="en-US" dirty="0"/>
          </a:p>
        </p:txBody>
      </p:sp>
    </p:spTree>
    <p:extLst>
      <p:ext uri="{BB962C8B-B14F-4D97-AF65-F5344CB8AC3E}">
        <p14:creationId xmlns:p14="http://schemas.microsoft.com/office/powerpoint/2010/main" val="3416793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66</a:t>
            </a:fld>
            <a:endParaRPr lang="en-US" dirty="0"/>
          </a:p>
        </p:txBody>
      </p:sp>
    </p:spTree>
    <p:extLst>
      <p:ext uri="{BB962C8B-B14F-4D97-AF65-F5344CB8AC3E}">
        <p14:creationId xmlns:p14="http://schemas.microsoft.com/office/powerpoint/2010/main" val="34167937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67</a:t>
            </a:fld>
            <a:endParaRPr lang="en-US" dirty="0"/>
          </a:p>
        </p:txBody>
      </p:sp>
    </p:spTree>
    <p:extLst>
      <p:ext uri="{BB962C8B-B14F-4D97-AF65-F5344CB8AC3E}">
        <p14:creationId xmlns:p14="http://schemas.microsoft.com/office/powerpoint/2010/main" val="3416793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68</a:t>
            </a:fld>
            <a:endParaRPr lang="en-US" dirty="0"/>
          </a:p>
        </p:txBody>
      </p:sp>
    </p:spTree>
    <p:extLst>
      <p:ext uri="{BB962C8B-B14F-4D97-AF65-F5344CB8AC3E}">
        <p14:creationId xmlns:p14="http://schemas.microsoft.com/office/powerpoint/2010/main" val="3416793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69</a:t>
            </a:fld>
            <a:endParaRPr lang="en-US" dirty="0"/>
          </a:p>
        </p:txBody>
      </p:sp>
    </p:spTree>
    <p:extLst>
      <p:ext uri="{BB962C8B-B14F-4D97-AF65-F5344CB8AC3E}">
        <p14:creationId xmlns:p14="http://schemas.microsoft.com/office/powerpoint/2010/main" val="3416793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70</a:t>
            </a:fld>
            <a:endParaRPr lang="en-US" dirty="0"/>
          </a:p>
        </p:txBody>
      </p:sp>
    </p:spTree>
    <p:extLst>
      <p:ext uri="{BB962C8B-B14F-4D97-AF65-F5344CB8AC3E}">
        <p14:creationId xmlns:p14="http://schemas.microsoft.com/office/powerpoint/2010/main" val="341679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Southwest corner of campus,</a:t>
            </a:r>
            <a:r>
              <a:rPr lang="en-US" baseline="0" dirty="0" smtClean="0"/>
              <a:t> connected to the Leidy (north) and Lynch (south) laboratories.  Replacing Kaplan wing</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7</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8</a:t>
            </a:fld>
            <a:endParaRPr lang="en-US" dirty="0"/>
          </a:p>
        </p:txBody>
      </p:sp>
    </p:spTree>
    <p:extLst>
      <p:ext uri="{BB962C8B-B14F-4D97-AF65-F5344CB8AC3E}">
        <p14:creationId xmlns:p14="http://schemas.microsoft.com/office/powerpoint/2010/main" val="1679627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 is</a:t>
            </a:r>
            <a:r>
              <a:rPr lang="en-US" baseline="0" dirty="0" smtClean="0"/>
              <a:t> one of the architect’s concept ideas – an analytical model.  When developing the lighting concept, I wanted to change they way we see connections.  I aimed to connect the building through lighting in a holistic and spherical, more cohesive analytical model.</a:t>
            </a:r>
            <a:endParaRPr lang="en-US" dirty="0"/>
          </a:p>
        </p:txBody>
      </p:sp>
      <p:sp>
        <p:nvSpPr>
          <p:cNvPr id="4" name="Slide Number Placeholder 3"/>
          <p:cNvSpPr>
            <a:spLocks noGrp="1"/>
          </p:cNvSpPr>
          <p:nvPr>
            <p:ph type="sldNum" sz="quarter" idx="10"/>
          </p:nvPr>
        </p:nvSpPr>
        <p:spPr/>
        <p:txBody>
          <a:bodyPr/>
          <a:lstStyle/>
          <a:p>
            <a:fld id="{8A4ABBC7-E675-4E56-9120-4E5755984A58}" type="slidenum">
              <a:rPr lang="en-US" smtClean="0"/>
              <a:t>9</a:t>
            </a:fld>
            <a:endParaRPr lang="en-US" dirty="0"/>
          </a:p>
        </p:txBody>
      </p:sp>
    </p:spTree>
    <p:extLst>
      <p:ext uri="{BB962C8B-B14F-4D97-AF65-F5344CB8AC3E}">
        <p14:creationId xmlns:p14="http://schemas.microsoft.com/office/powerpoint/2010/main" val="167962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6E11D3-1323-48E7-8B1A-E6637130A1AE}" type="datetime1">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137545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1787D-24DD-4AD2-B317-7C424F4B15E1}" type="datetime1">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415094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DD960-088C-4F9E-BFD4-F787CD6F92D7}" type="datetime1">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305466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B76A35-3713-420B-A7D0-25465F4E1205}" type="datetime1">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44832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C7303A-96F7-47CC-A3CB-7E0AA2B5FAD0}" type="datetime1">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232056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CF2EC9-4B9C-4BCA-9A48-4929B361FEDA}" type="datetime1">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42437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E5E580-7483-47A4-831C-8706C507E423}" type="datetime1">
              <a:rPr lang="en-US" smtClean="0"/>
              <a:t>11/11/2013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147557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A3E130-51AD-4DF1-A403-C167676C7A9A}" type="datetime1">
              <a:rPr lang="en-US" smtClean="0"/>
              <a:t>11/11/2013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95404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8BDFB-B473-440A-AA50-55E5763645E4}" type="datetime1">
              <a:rPr lang="en-US" smtClean="0"/>
              <a:t>11/11/2013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25046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87B9A-F49A-4E84-80BD-6BDBA4BE03A7}" type="datetime1">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338559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9D31C-2DB0-498B-AB20-D37692DD8864}" type="datetime1">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399939-AB98-4A57-BF93-5CB86E874259}" type="slidenum">
              <a:rPr lang="en-US" smtClean="0"/>
              <a:t>‹#›</a:t>
            </a:fld>
            <a:endParaRPr lang="en-US" dirty="0"/>
          </a:p>
        </p:txBody>
      </p:sp>
    </p:spTree>
    <p:extLst>
      <p:ext uri="{BB962C8B-B14F-4D97-AF65-F5344CB8AC3E}">
        <p14:creationId xmlns:p14="http://schemas.microsoft.com/office/powerpoint/2010/main" val="563810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39337-A2A9-4A1F-B32B-BEE141649F67}" type="datetime1">
              <a:rPr lang="en-US" smtClean="0"/>
              <a:t>11/11/2013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99939-AB98-4A57-BF93-5CB86E874259}" type="slidenum">
              <a:rPr lang="en-US" smtClean="0"/>
              <a:t>‹#›</a:t>
            </a:fld>
            <a:endParaRPr lang="en-US" dirty="0"/>
          </a:p>
        </p:txBody>
      </p:sp>
    </p:spTree>
    <p:extLst>
      <p:ext uri="{BB962C8B-B14F-4D97-AF65-F5344CB8AC3E}">
        <p14:creationId xmlns:p14="http://schemas.microsoft.com/office/powerpoint/2010/main" val="286334027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6.jpeg"/><Relationship Id="rId10" Type="http://schemas.microsoft.com/office/2007/relationships/hdphoto" Target="../media/hdphoto5.wdp"/><Relationship Id="rId4" Type="http://schemas.openxmlformats.org/officeDocument/2006/relationships/image" Target="../media/image45.jpe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8.jpe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50.jpeg"/><Relationship Id="rId5" Type="http://schemas.openxmlformats.org/officeDocument/2006/relationships/image" Target="../media/image49.jpeg"/><Relationship Id="rId10" Type="http://schemas.microsoft.com/office/2007/relationships/hdphoto" Target="../media/hdphoto5.wdp"/><Relationship Id="rId4" Type="http://schemas.openxmlformats.org/officeDocument/2006/relationships/image" Target="../media/image45.jpe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2.jpeg"/><Relationship Id="rId5" Type="http://schemas.microsoft.com/office/2007/relationships/hdphoto" Target="../media/hdphoto8.wdp"/><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4.jpg"/><Relationship Id="rId7" Type="http://schemas.microsoft.com/office/2007/relationships/hdphoto" Target="../media/hdphoto9.wdp"/><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5.png"/><Relationship Id="rId5" Type="http://schemas.microsoft.com/office/2007/relationships/hdphoto" Target="../media/hdphoto8.wdp"/><Relationship Id="rId10" Type="http://schemas.openxmlformats.org/officeDocument/2006/relationships/image" Target="../media/image68.jpeg"/><Relationship Id="rId4" Type="http://schemas.openxmlformats.org/officeDocument/2006/relationships/image" Target="../media/image61.png"/><Relationship Id="rId9"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3.jpeg"/><Relationship Id="rId3" Type="http://schemas.openxmlformats.org/officeDocument/2006/relationships/image" Target="../media/image69.jpg"/><Relationship Id="rId7" Type="http://schemas.openxmlformats.org/officeDocument/2006/relationships/image" Target="../media/image65.png"/><Relationship Id="rId12" Type="http://schemas.microsoft.com/office/2007/relationships/hdphoto" Target="../media/hdphoto11.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2.png"/><Relationship Id="rId5" Type="http://schemas.openxmlformats.org/officeDocument/2006/relationships/image" Target="../media/image61.png"/><Relationship Id="rId10" Type="http://schemas.microsoft.com/office/2007/relationships/hdphoto" Target="../media/hdphoto10.wdp"/><Relationship Id="rId4" Type="http://schemas.openxmlformats.org/officeDocument/2006/relationships/image" Target="../media/image70.jpeg"/><Relationship Id="rId9"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9.jpg"/><Relationship Id="rId7" Type="http://schemas.openxmlformats.org/officeDocument/2006/relationships/image" Target="../media/image75.jpeg"/><Relationship Id="rId12"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73.jpeg"/><Relationship Id="rId5" Type="http://schemas.openxmlformats.org/officeDocument/2006/relationships/image" Target="../media/image74.jpeg"/><Relationship Id="rId10" Type="http://schemas.microsoft.com/office/2007/relationships/hdphoto" Target="../media/hdphoto11.wdp"/><Relationship Id="rId4" Type="http://schemas.openxmlformats.org/officeDocument/2006/relationships/image" Target="../media/image58.jpeg"/><Relationship Id="rId9"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microsoft.com/office/2007/relationships/hdphoto" Target="../media/hdphoto12.wdp"/></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61.pn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95.jpeg"/><Relationship Id="rId7"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61.png"/><Relationship Id="rId4" Type="http://schemas.openxmlformats.org/officeDocument/2006/relationships/image" Target="../media/image96.jpeg"/><Relationship Id="rId9" Type="http://schemas.openxmlformats.org/officeDocument/2006/relationships/image" Target="../media/image98.jpeg"/></Relationships>
</file>

<file path=ppt/slides/_rels/slide4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99.jpeg"/><Relationship Id="rId7"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102.jpeg"/><Relationship Id="rId5" Type="http://schemas.openxmlformats.org/officeDocument/2006/relationships/image" Target="../media/image61.png"/><Relationship Id="rId10" Type="http://schemas.microsoft.com/office/2007/relationships/hdphoto" Target="../media/hdphoto14.wdp"/><Relationship Id="rId4" Type="http://schemas.openxmlformats.org/officeDocument/2006/relationships/image" Target="../media/image100.jpeg"/><Relationship Id="rId9" Type="http://schemas.openxmlformats.org/officeDocument/2006/relationships/image" Target="../media/image101.jpeg"/></Relationships>
</file>

<file path=ppt/slides/_rels/slide49.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06.jpeg"/><Relationship Id="rId3" Type="http://schemas.openxmlformats.org/officeDocument/2006/relationships/image" Target="../media/image103.jpeg"/><Relationship Id="rId7" Type="http://schemas.openxmlformats.org/officeDocument/2006/relationships/image" Target="../media/image97.jpeg"/><Relationship Id="rId12" Type="http://schemas.microsoft.com/office/2007/relationships/hdphoto" Target="../media/hdphoto15.wdp"/><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105.jpeg"/><Relationship Id="rId5" Type="http://schemas.openxmlformats.org/officeDocument/2006/relationships/image" Target="../media/image61.png"/><Relationship Id="rId10" Type="http://schemas.microsoft.com/office/2007/relationships/hdphoto" Target="../media/hdphoto14.wdp"/><Relationship Id="rId4" Type="http://schemas.openxmlformats.org/officeDocument/2006/relationships/image" Target="../media/image104.jpeg"/><Relationship Id="rId9" Type="http://schemas.openxmlformats.org/officeDocument/2006/relationships/image" Target="../media/image10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01.jpeg"/><Relationship Id="rId13" Type="http://schemas.microsoft.com/office/2007/relationships/hdphoto" Target="../media/hdphoto16.wdp"/><Relationship Id="rId3" Type="http://schemas.openxmlformats.org/officeDocument/2006/relationships/image" Target="../media/image107.jpeg"/><Relationship Id="rId7" Type="http://schemas.microsoft.com/office/2007/relationships/hdphoto" Target="../media/hdphoto13.wdp"/><Relationship Id="rId12"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97.jpeg"/><Relationship Id="rId11" Type="http://schemas.microsoft.com/office/2007/relationships/hdphoto" Target="../media/hdphoto15.wdp"/><Relationship Id="rId5" Type="http://schemas.openxmlformats.org/officeDocument/2006/relationships/image" Target="../media/image109.jpeg"/><Relationship Id="rId10" Type="http://schemas.openxmlformats.org/officeDocument/2006/relationships/image" Target="../media/image105.jpeg"/><Relationship Id="rId4" Type="http://schemas.openxmlformats.org/officeDocument/2006/relationships/image" Target="../media/image108.jpeg"/><Relationship Id="rId9" Type="http://schemas.microsoft.com/office/2007/relationships/hdphoto" Target="../media/hdphoto14.wdp"/></Relationships>
</file>

<file path=ppt/slides/_rels/slide5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microsoft.com/office/2007/relationships/hdphoto" Target="../media/hdphoto17.wdp"/></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121.jpeg"/><Relationship Id="rId5" Type="http://schemas.openxmlformats.org/officeDocument/2006/relationships/image" Target="../media/image119.jpeg"/><Relationship Id="rId10" Type="http://schemas.microsoft.com/office/2007/relationships/hdphoto" Target="../media/hdphoto10.wdp"/><Relationship Id="rId4" Type="http://schemas.openxmlformats.org/officeDocument/2006/relationships/image" Target="../media/image118.jpeg"/><Relationship Id="rId9" Type="http://schemas.openxmlformats.org/officeDocument/2006/relationships/image" Target="../media/image71.jpeg"/></Relationships>
</file>

<file path=ppt/slides/_rels/slide55.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25.jpeg"/><Relationship Id="rId3" Type="http://schemas.openxmlformats.org/officeDocument/2006/relationships/image" Target="../media/image122.jpeg"/><Relationship Id="rId7" Type="http://schemas.openxmlformats.org/officeDocument/2006/relationships/image" Target="../media/image120.jpeg"/><Relationship Id="rId12" Type="http://schemas.microsoft.com/office/2007/relationships/hdphoto" Target="../media/hdphoto20.wdp"/><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124.jpeg"/><Relationship Id="rId5" Type="http://schemas.openxmlformats.org/officeDocument/2006/relationships/image" Target="../media/image119.jpeg"/><Relationship Id="rId10" Type="http://schemas.microsoft.com/office/2007/relationships/hdphoto" Target="../media/hdphoto10.wdp"/><Relationship Id="rId4" Type="http://schemas.openxmlformats.org/officeDocument/2006/relationships/image" Target="../media/image123.jpeg"/><Relationship Id="rId9"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27.jpg"/></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microsoft.com/office/2007/relationships/hdphoto" Target="../media/hdphoto21.wdp"/></Relationships>
</file>

<file path=ppt/slides/_rels/slide58.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9.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37.jpeg"/><Relationship Id="rId3" Type="http://schemas.openxmlformats.org/officeDocument/2006/relationships/image" Target="../media/image135.jpeg"/><Relationship Id="rId7" Type="http://schemas.openxmlformats.org/officeDocument/2006/relationships/image" Target="../media/image120.jpeg"/><Relationship Id="rId12" Type="http://schemas.microsoft.com/office/2007/relationships/hdphoto" Target="../media/hdphoto20.wdp"/><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124.jpeg"/><Relationship Id="rId5" Type="http://schemas.openxmlformats.org/officeDocument/2006/relationships/image" Target="../media/image119.jpeg"/><Relationship Id="rId10" Type="http://schemas.microsoft.com/office/2007/relationships/hdphoto" Target="../media/hdphoto10.wdp"/><Relationship Id="rId4" Type="http://schemas.openxmlformats.org/officeDocument/2006/relationships/image" Target="../media/image136.jpeg"/><Relationship Id="rId9"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22.wdp"/></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40.jpg"/><Relationship Id="rId5" Type="http://schemas.openxmlformats.org/officeDocument/2006/relationships/image" Target="../media/image21.jpg"/><Relationship Id="rId4" Type="http://schemas.microsoft.com/office/2007/relationships/hdphoto" Target="../media/hdphoto23.wdp"/></Relationships>
</file>

<file path=ppt/slides/_rels/slide6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42.jpg"/><Relationship Id="rId4" Type="http://schemas.openxmlformats.org/officeDocument/2006/relationships/image" Target="../media/image1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45.jpeg"/><Relationship Id="rId4" Type="http://schemas.openxmlformats.org/officeDocument/2006/relationships/image" Target="../media/image144.jpeg"/></Relationships>
</file>

<file path=ppt/slides/_rels/slide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47.jpg"/></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69.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258" y="3636764"/>
            <a:ext cx="5867400" cy="1877437"/>
          </a:xfrm>
          <a:prstGeom prst="rect">
            <a:avLst/>
          </a:prstGeom>
          <a:noFill/>
        </p:spPr>
        <p:txBody>
          <a:bodyPr wrap="square" rtlCol="0">
            <a:spAutoFit/>
          </a:bodyPr>
          <a:lstStyle/>
          <a:p>
            <a:r>
              <a:rPr lang="en-US" sz="2800" dirty="0" smtClean="0">
                <a:latin typeface="Segoe UI" panose="020B0502040204020203" pitchFamily="34" charset="0"/>
                <a:ea typeface="Segoe UI" panose="020B0502040204020203" pitchFamily="34" charset="0"/>
                <a:cs typeface="Segoe UI" panose="020B0502040204020203" pitchFamily="34" charset="0"/>
              </a:rPr>
              <a:t>UNIVERSITY OF PENNSYLVANIA </a:t>
            </a:r>
          </a:p>
          <a:p>
            <a:r>
              <a:rPr lang="en-US" sz="2800" dirty="0" smtClean="0">
                <a:latin typeface="Segoe UI" panose="020B0502040204020203" pitchFamily="34" charset="0"/>
                <a:ea typeface="Segoe UI" panose="020B0502040204020203" pitchFamily="34" charset="0"/>
                <a:cs typeface="Segoe UI" panose="020B0502040204020203" pitchFamily="34" charset="0"/>
              </a:rPr>
              <a:t>NEURAL + BEHAVIORAL SCIENCES </a:t>
            </a:r>
          </a:p>
          <a:p>
            <a:r>
              <a:rPr lang="en-US" sz="2400" dirty="0" smtClean="0">
                <a:latin typeface="Segoe UI" panose="020B0502040204020203" pitchFamily="34" charset="0"/>
                <a:ea typeface="Segoe UI" panose="020B0502040204020203" pitchFamily="34" charset="0"/>
                <a:cs typeface="Segoe UI" panose="020B0502040204020203" pitchFamily="34" charset="0"/>
              </a:rPr>
              <a:t>PHILADELPHIA, PA</a:t>
            </a:r>
          </a:p>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REINHARDT</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SWART</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251071"/>
            <a:ext cx="3682683" cy="2614705"/>
          </a:xfrm>
          <a:prstGeom prst="rect">
            <a:avLst/>
          </a:prstGeom>
        </p:spPr>
      </p:pic>
      <p:sp>
        <p:nvSpPr>
          <p:cNvPr id="6" name="Slide Number Placeholder 1"/>
          <p:cNvSpPr txBox="1">
            <a:spLocks/>
          </p:cNvSpPr>
          <p:nvPr/>
        </p:nvSpPr>
        <p:spPr>
          <a:xfrm>
            <a:off x="7162800" y="66452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399939-AB98-4A57-BF93-5CB86E874259}" type="slidenum">
              <a:rPr lang="en-US" sz="110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pPr/>
              <a:t>1</a:t>
            </a:fld>
            <a:endParaRPr lang="en-US" sz="11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0888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990600"/>
            <a:ext cx="6781800" cy="5086350"/>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latin typeface="Segoe UI" panose="020B0502040204020203" pitchFamily="34" charset="0"/>
                <a:ea typeface="Segoe UI" panose="020B0502040204020203" pitchFamily="34" charset="0"/>
                <a:cs typeface="Segoe UI" panose="020B0502040204020203" pitchFamily="34" charset="0"/>
              </a:rPr>
              <a:t>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10</a:t>
            </a:fld>
            <a:endParaRPr lang="en-US" dirty="0"/>
          </a:p>
        </p:txBody>
      </p:sp>
    </p:spTree>
    <p:extLst>
      <p:ext uri="{BB962C8B-B14F-4D97-AF65-F5344CB8AC3E}">
        <p14:creationId xmlns:p14="http://schemas.microsoft.com/office/powerpoint/2010/main" val="98741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clrChange>
              <a:clrFrom>
                <a:srgbClr val="090B06"/>
              </a:clrFrom>
              <a:clrTo>
                <a:srgbClr val="090B06">
                  <a:alpha val="0"/>
                </a:srgbClr>
              </a:clrTo>
            </a:clrChange>
            <a:extLst>
              <a:ext uri="{28A0092B-C50C-407E-A947-70E740481C1C}">
                <a14:useLocalDpi xmlns:a14="http://schemas.microsoft.com/office/drawing/2010/main" val="0"/>
              </a:ext>
            </a:extLst>
          </a:blip>
          <a:stretch>
            <a:fillRect/>
          </a:stretch>
        </p:blipFill>
        <p:spPr>
          <a:xfrm>
            <a:off x="266257" y="742890"/>
            <a:ext cx="8420543" cy="5886510"/>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11</a:t>
            </a:fld>
            <a:endParaRPr lang="en-US" dirty="0"/>
          </a:p>
        </p:txBody>
      </p:sp>
    </p:spTree>
    <p:extLst>
      <p:ext uri="{BB962C8B-B14F-4D97-AF65-F5344CB8AC3E}">
        <p14:creationId xmlns:p14="http://schemas.microsoft.com/office/powerpoint/2010/main" val="1766534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clrChange>
              <a:clrFrom>
                <a:srgbClr val="080A07"/>
              </a:clrFrom>
              <a:clrTo>
                <a:srgbClr val="080A07">
                  <a:alpha val="0"/>
                </a:srgbClr>
              </a:clrTo>
            </a:clrChange>
            <a:extLst>
              <a:ext uri="{28A0092B-C50C-407E-A947-70E740481C1C}">
                <a14:useLocalDpi xmlns:a14="http://schemas.microsoft.com/office/drawing/2010/main" val="0"/>
              </a:ext>
            </a:extLst>
          </a:blip>
          <a:stretch>
            <a:fillRect/>
          </a:stretch>
        </p:blipFill>
        <p:spPr>
          <a:xfrm>
            <a:off x="266257" y="742890"/>
            <a:ext cx="8420542" cy="5886510"/>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12</a:t>
            </a:fld>
            <a:endParaRPr lang="en-US" dirty="0"/>
          </a:p>
        </p:txBody>
      </p:sp>
    </p:spTree>
    <p:extLst>
      <p:ext uri="{BB962C8B-B14F-4D97-AF65-F5344CB8AC3E}">
        <p14:creationId xmlns:p14="http://schemas.microsoft.com/office/powerpoint/2010/main" val="42527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clrChange>
              <a:clrFrom>
                <a:srgbClr val="080A07"/>
              </a:clrFrom>
              <a:clrTo>
                <a:srgbClr val="080A07">
                  <a:alpha val="0"/>
                </a:srgbClr>
              </a:clrTo>
            </a:clrChange>
            <a:extLst>
              <a:ext uri="{28A0092B-C50C-407E-A947-70E740481C1C}">
                <a14:useLocalDpi xmlns:a14="http://schemas.microsoft.com/office/drawing/2010/main" val="0"/>
              </a:ext>
            </a:extLst>
          </a:blip>
          <a:stretch>
            <a:fillRect/>
          </a:stretch>
        </p:blipFill>
        <p:spPr>
          <a:xfrm>
            <a:off x="266257" y="742890"/>
            <a:ext cx="8420542" cy="5886510"/>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13</a:t>
            </a:fld>
            <a:endParaRPr lang="en-US" dirty="0"/>
          </a:p>
        </p:txBody>
      </p:sp>
    </p:spTree>
    <p:extLst>
      <p:ext uri="{BB962C8B-B14F-4D97-AF65-F5344CB8AC3E}">
        <p14:creationId xmlns:p14="http://schemas.microsoft.com/office/powerpoint/2010/main" val="333473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clrChange>
              <a:clrFrom>
                <a:srgbClr val="0A0C09"/>
              </a:clrFrom>
              <a:clrTo>
                <a:srgbClr val="0A0C09">
                  <a:alpha val="0"/>
                </a:srgbClr>
              </a:clrTo>
            </a:clrChange>
            <a:extLst>
              <a:ext uri="{28A0092B-C50C-407E-A947-70E740481C1C}">
                <a14:useLocalDpi xmlns:a14="http://schemas.microsoft.com/office/drawing/2010/main" val="0"/>
              </a:ext>
            </a:extLst>
          </a:blip>
          <a:stretch>
            <a:fillRect/>
          </a:stretch>
        </p:blipFill>
        <p:spPr>
          <a:xfrm>
            <a:off x="266257" y="742890"/>
            <a:ext cx="8420542" cy="5886510"/>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14</a:t>
            </a:fld>
            <a:endParaRPr lang="en-US" dirty="0"/>
          </a:p>
        </p:txBody>
      </p:sp>
    </p:spTree>
    <p:extLst>
      <p:ext uri="{BB962C8B-B14F-4D97-AF65-F5344CB8AC3E}">
        <p14:creationId xmlns:p14="http://schemas.microsoft.com/office/powerpoint/2010/main" val="18241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clrChange>
              <a:clrFrom>
                <a:srgbClr val="0E100D"/>
              </a:clrFrom>
              <a:clrTo>
                <a:srgbClr val="0E100D">
                  <a:alpha val="0"/>
                </a:srgbClr>
              </a:clrTo>
            </a:clrChange>
            <a:extLst>
              <a:ext uri="{28A0092B-C50C-407E-A947-70E740481C1C}">
                <a14:useLocalDpi xmlns:a14="http://schemas.microsoft.com/office/drawing/2010/main" val="0"/>
              </a:ext>
            </a:extLst>
          </a:blip>
          <a:stretch>
            <a:fillRect/>
          </a:stretch>
        </p:blipFill>
        <p:spPr>
          <a:xfrm>
            <a:off x="266257" y="742890"/>
            <a:ext cx="8420542" cy="5886510"/>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15</a:t>
            </a:fld>
            <a:endParaRPr lang="en-US" dirty="0"/>
          </a:p>
        </p:txBody>
      </p:sp>
    </p:spTree>
    <p:extLst>
      <p:ext uri="{BB962C8B-B14F-4D97-AF65-F5344CB8AC3E}">
        <p14:creationId xmlns:p14="http://schemas.microsoft.com/office/powerpoint/2010/main" val="119514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onnection + interaction</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clrChange>
              <a:clrFrom>
                <a:srgbClr val="0D0F0A"/>
              </a:clrFrom>
              <a:clrTo>
                <a:srgbClr val="0D0F0A">
                  <a:alpha val="0"/>
                </a:srgbClr>
              </a:clrTo>
            </a:clrChange>
            <a:extLst>
              <a:ext uri="{28A0092B-C50C-407E-A947-70E740481C1C}">
                <a14:useLocalDpi xmlns:a14="http://schemas.microsoft.com/office/drawing/2010/main" val="0"/>
              </a:ext>
            </a:extLst>
          </a:blip>
          <a:stretch>
            <a:fillRect/>
          </a:stretch>
        </p:blipFill>
        <p:spPr>
          <a:xfrm>
            <a:off x="533400" y="1815189"/>
            <a:ext cx="2664064" cy="2447474"/>
          </a:xfrm>
          <a:prstGeom prst="rect">
            <a:avLst/>
          </a:prstGeom>
        </p:spPr>
      </p:pic>
      <p:pic>
        <p:nvPicPr>
          <p:cNvPr id="5" name="Picture 4"/>
          <p:cNvPicPr>
            <a:picLocks noChangeAspect="1"/>
          </p:cNvPicPr>
          <p:nvPr/>
        </p:nvPicPr>
        <p:blipFill>
          <a:blip r:embed="rId4">
            <a:clrChange>
              <a:clrFrom>
                <a:srgbClr val="0A0C09"/>
              </a:clrFrom>
              <a:clrTo>
                <a:srgbClr val="0A0C09">
                  <a:alpha val="0"/>
                </a:srgbClr>
              </a:clrTo>
            </a:clrChange>
            <a:extLst>
              <a:ext uri="{28A0092B-C50C-407E-A947-70E740481C1C}">
                <a14:useLocalDpi xmlns:a14="http://schemas.microsoft.com/office/drawing/2010/main" val="0"/>
              </a:ext>
            </a:extLst>
          </a:blip>
          <a:stretch>
            <a:fillRect/>
          </a:stretch>
        </p:blipFill>
        <p:spPr>
          <a:xfrm>
            <a:off x="4917005" y="1752600"/>
            <a:ext cx="3922195" cy="3195863"/>
          </a:xfrm>
          <a:prstGeom prst="rect">
            <a:avLst/>
          </a:prstGeom>
        </p:spPr>
      </p:pic>
      <p:pic>
        <p:nvPicPr>
          <p:cNvPr id="7" name="Picture 6"/>
          <p:cNvPicPr>
            <a:picLocks noChangeAspect="1"/>
          </p:cNvPicPr>
          <p:nvPr/>
        </p:nvPicPr>
        <p:blipFill>
          <a:blip r:embed="rId5">
            <a:clrChange>
              <a:clrFrom>
                <a:srgbClr val="080A09"/>
              </a:clrFrom>
              <a:clrTo>
                <a:srgbClr val="080A09">
                  <a:alpha val="0"/>
                </a:srgbClr>
              </a:clrTo>
            </a:clrChange>
            <a:extLst>
              <a:ext uri="{28A0092B-C50C-407E-A947-70E740481C1C}">
                <a14:useLocalDpi xmlns:a14="http://schemas.microsoft.com/office/drawing/2010/main" val="0"/>
              </a:ext>
            </a:extLst>
          </a:blip>
          <a:stretch>
            <a:fillRect/>
          </a:stretch>
        </p:blipFill>
        <p:spPr>
          <a:xfrm>
            <a:off x="3642903" y="2281463"/>
            <a:ext cx="1462497" cy="1363345"/>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16</a:t>
            </a:fld>
            <a:endParaRPr lang="en-US" dirty="0"/>
          </a:p>
        </p:txBody>
      </p:sp>
    </p:spTree>
    <p:extLst>
      <p:ext uri="{BB962C8B-B14F-4D97-AF65-F5344CB8AC3E}">
        <p14:creationId xmlns:p14="http://schemas.microsoft.com/office/powerpoint/2010/main" val="3210465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print">
            <a:clrChange>
              <a:clrFrom>
                <a:srgbClr val="090B08"/>
              </a:clrFrom>
              <a:clrTo>
                <a:srgbClr val="090B08">
                  <a:alpha val="0"/>
                </a:srgbClr>
              </a:clrTo>
            </a:clrChange>
            <a:extLst>
              <a:ext uri="{28A0092B-C50C-407E-A947-70E740481C1C}">
                <a14:useLocalDpi xmlns:a14="http://schemas.microsoft.com/office/drawing/2010/main" val="0"/>
              </a:ext>
            </a:extLst>
          </a:blip>
          <a:stretch>
            <a:fillRect/>
          </a:stretch>
        </p:blipFill>
        <p:spPr>
          <a:xfrm>
            <a:off x="533400" y="2696375"/>
            <a:ext cx="2628203" cy="31710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55701"/>
            <a:ext cx="2599872" cy="14497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599" y="2696374"/>
            <a:ext cx="2590800" cy="147512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2126" y="1143000"/>
            <a:ext cx="2599873" cy="146242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599" y="1149350"/>
            <a:ext cx="2590800" cy="144972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99" y="4279899"/>
            <a:ext cx="2590800" cy="147512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199" y="4279900"/>
            <a:ext cx="2590800" cy="147512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5797" y="2696374"/>
            <a:ext cx="2616201" cy="1475129"/>
          </a:xfrm>
          <a:prstGeom prst="rect">
            <a:avLst/>
          </a:prstGeom>
        </p:spPr>
      </p:pic>
      <p:sp>
        <p:nvSpPr>
          <p:cNvPr id="13" name="TextBox 12"/>
          <p:cNvSpPr txBox="1"/>
          <p:nvPr/>
        </p:nvSpPr>
        <p:spPr>
          <a:xfrm>
            <a:off x="275772" y="342781"/>
            <a:ext cx="7801428"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onnection + interaction </a:t>
            </a:r>
            <a:r>
              <a:rPr lang="en-US" sz="2800" dirty="0" smtClean="0">
                <a:latin typeface="Segoe UI" panose="020B0502040204020203" pitchFamily="34" charset="0"/>
                <a:ea typeface="Segoe UI" panose="020B0502040204020203" pitchFamily="34" charset="0"/>
                <a:cs typeface="Segoe UI" panose="020B0502040204020203" pitchFamily="34" charset="0"/>
              </a:rPr>
              <a:t>through biomimicry</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17</a:t>
            </a:fld>
            <a:endParaRPr lang="en-US" dirty="0"/>
          </a:p>
        </p:txBody>
      </p:sp>
    </p:spTree>
    <p:extLst>
      <p:ext uri="{BB962C8B-B14F-4D97-AF65-F5344CB8AC3E}">
        <p14:creationId xmlns:p14="http://schemas.microsoft.com/office/powerpoint/2010/main" val="294112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8" name="Picture 7"/>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986260" y="1155700"/>
            <a:ext cx="5074940" cy="4658670"/>
          </a:xfrm>
          <a:prstGeom prst="rect">
            <a:avLst/>
          </a:prstGeom>
        </p:spPr>
      </p:pic>
      <p:cxnSp>
        <p:nvCxnSpPr>
          <p:cNvPr id="10" name="Straight Arrow Connector 9"/>
          <p:cNvCxnSpPr/>
          <p:nvPr/>
        </p:nvCxnSpPr>
        <p:spPr>
          <a:xfrm flipH="1" flipV="1">
            <a:off x="685800" y="5638800"/>
            <a:ext cx="228600" cy="45720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3400" y="5257800"/>
            <a:ext cx="457200" cy="369332"/>
          </a:xfrm>
          <a:prstGeom prst="rect">
            <a:avLst/>
          </a:prstGeom>
          <a:noFill/>
        </p:spPr>
        <p:txBody>
          <a:bodyPr wrap="square" rtlCol="0">
            <a:spAutoFit/>
          </a:bodyPr>
          <a:lstStyle/>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t>
            </a: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18</a:t>
            </a:fld>
            <a:endParaRPr lang="en-US" dirty="0"/>
          </a:p>
        </p:txBody>
      </p:sp>
    </p:spTree>
    <p:extLst>
      <p:ext uri="{BB962C8B-B14F-4D97-AF65-F5344CB8AC3E}">
        <p14:creationId xmlns:p14="http://schemas.microsoft.com/office/powerpoint/2010/main" val="41486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57" y="1296420"/>
            <a:ext cx="8062686" cy="4265160"/>
          </a:xfrm>
          <a:prstGeom prst="rect">
            <a:avLst/>
          </a:prstGeom>
        </p:spPr>
      </p:pic>
      <p:sp>
        <p:nvSpPr>
          <p:cNvPr id="8" name="TextBox 7"/>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19</a:t>
            </a:fld>
            <a:endParaRPr lang="en-US" dirty="0"/>
          </a:p>
        </p:txBody>
      </p:sp>
    </p:spTree>
    <p:extLst>
      <p:ext uri="{BB962C8B-B14F-4D97-AF65-F5344CB8AC3E}">
        <p14:creationId xmlns:p14="http://schemas.microsoft.com/office/powerpoint/2010/main" val="4040323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258" y="3636764"/>
            <a:ext cx="5867400" cy="1877437"/>
          </a:xfrm>
          <a:prstGeom prst="rect">
            <a:avLst/>
          </a:prstGeom>
          <a:noFill/>
        </p:spPr>
        <p:txBody>
          <a:bodyPr wrap="square" rtlCol="0">
            <a:spAutoFit/>
          </a:bodyPr>
          <a:lstStyle/>
          <a:p>
            <a:r>
              <a:rPr lang="en-US" sz="2800" dirty="0" smtClean="0">
                <a:latin typeface="Segoe UI" panose="020B0502040204020203" pitchFamily="34" charset="0"/>
                <a:ea typeface="Segoe UI" panose="020B0502040204020203" pitchFamily="34" charset="0"/>
                <a:cs typeface="Segoe UI" panose="020B0502040204020203" pitchFamily="34" charset="0"/>
              </a:rPr>
              <a:t>UNIVERSITY OF PENNSYLVANIA </a:t>
            </a:r>
          </a:p>
          <a:p>
            <a:r>
              <a:rPr lang="en-US" sz="2800" dirty="0" smtClean="0">
                <a:latin typeface="Segoe UI" panose="020B0502040204020203" pitchFamily="34" charset="0"/>
                <a:ea typeface="Segoe UI" panose="020B0502040204020203" pitchFamily="34" charset="0"/>
                <a:cs typeface="Segoe UI" panose="020B0502040204020203" pitchFamily="34" charset="0"/>
              </a:rPr>
              <a:t>NEURAL + BEHAVIORAL SCIENCES </a:t>
            </a:r>
          </a:p>
          <a:p>
            <a:r>
              <a:rPr lang="en-US" sz="2400" dirty="0" smtClean="0">
                <a:latin typeface="Segoe UI" panose="020B0502040204020203" pitchFamily="34" charset="0"/>
                <a:ea typeface="Segoe UI" panose="020B0502040204020203" pitchFamily="34" charset="0"/>
                <a:cs typeface="Segoe UI" panose="020B0502040204020203" pitchFamily="34" charset="0"/>
              </a:rPr>
              <a:t>PHILADELPHIA, PA</a:t>
            </a:r>
          </a:p>
          <a:p>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REINHARDT </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SWART</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57199"/>
            <a:ext cx="5761817" cy="30480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251071"/>
            <a:ext cx="3682683" cy="2614705"/>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2</a:t>
            </a:fld>
            <a:endParaRPr lang="en-US" dirty="0"/>
          </a:p>
        </p:txBody>
      </p:sp>
    </p:spTree>
    <p:extLst>
      <p:ext uri="{BB962C8B-B14F-4D97-AF65-F5344CB8AC3E}">
        <p14:creationId xmlns:p14="http://schemas.microsoft.com/office/powerpoint/2010/main" val="223100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1299150"/>
            <a:ext cx="9144000" cy="3323987"/>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design criteria</a:t>
            </a: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safety + security</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accent architecture</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minimize obtrusive light</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festive </a:t>
            </a:r>
            <a:r>
              <a:rPr lang="en-US" sz="2400" dirty="0" err="1">
                <a:latin typeface="Segoe UI" panose="020B0502040204020203" pitchFamily="34" charset="0"/>
                <a:ea typeface="Segoe UI" panose="020B0502040204020203" pitchFamily="34" charset="0"/>
                <a:cs typeface="Segoe UI" panose="020B0502040204020203" pitchFamily="34" charset="0"/>
              </a:rPr>
              <a:t>f</a:t>
            </a:r>
            <a:r>
              <a:rPr lang="en-US" sz="2400" dirty="0" err="1" smtClean="0">
                <a:latin typeface="Segoe UI" panose="020B0502040204020203" pitchFamily="34" charset="0"/>
                <a:ea typeface="Segoe UI" panose="020B0502040204020203" pitchFamily="34" charset="0"/>
                <a:cs typeface="Segoe UI" panose="020B0502040204020203" pitchFamily="34" charset="0"/>
              </a:rPr>
              <a:t>lynn</a:t>
            </a:r>
            <a:r>
              <a:rPr lang="en-US" sz="2400" dirty="0" smtClean="0">
                <a:latin typeface="Segoe UI" panose="020B0502040204020203" pitchFamily="34" charset="0"/>
                <a:ea typeface="Segoe UI" panose="020B0502040204020203" pitchFamily="34" charset="0"/>
                <a:cs typeface="Segoe UI" panose="020B0502040204020203" pitchFamily="34" charset="0"/>
              </a:rPr>
              <a:t> impression</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p>
          <a:p>
            <a:endPar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600450"/>
            <a:ext cx="3505200" cy="2190750"/>
          </a:xfrm>
          <a:prstGeom prst="rect">
            <a:avLst/>
          </a:prstGeom>
        </p:spPr>
      </p:pic>
      <p:pic>
        <p:nvPicPr>
          <p:cNvPr id="8" name="Picture 7"/>
          <p:cNvPicPr>
            <a:picLocks noChangeAspect="1"/>
          </p:cNvPicPr>
          <p:nvPr/>
        </p:nvPicPr>
        <p:blipFill>
          <a:blip r:embed="rId4">
            <a:clrChange>
              <a:clrFrom>
                <a:srgbClr val="060805"/>
              </a:clrFrom>
              <a:clrTo>
                <a:srgbClr val="060805">
                  <a:alpha val="0"/>
                </a:srgbClr>
              </a:clrTo>
            </a:clrChange>
            <a:extLst>
              <a:ext uri="{28A0092B-C50C-407E-A947-70E740481C1C}">
                <a14:useLocalDpi xmlns:a14="http://schemas.microsoft.com/office/drawing/2010/main" val="0"/>
              </a:ext>
            </a:extLst>
          </a:blip>
          <a:stretch>
            <a:fillRect/>
          </a:stretch>
        </p:blipFill>
        <p:spPr>
          <a:xfrm>
            <a:off x="5486400" y="400050"/>
            <a:ext cx="3200400" cy="307774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36" y="3600451"/>
            <a:ext cx="4129796" cy="2184662"/>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20</a:t>
            </a:fld>
            <a:endParaRPr lang="en-US" dirty="0"/>
          </a:p>
        </p:txBody>
      </p:sp>
    </p:spTree>
    <p:extLst>
      <p:ext uri="{BB962C8B-B14F-4D97-AF65-F5344CB8AC3E}">
        <p14:creationId xmlns:p14="http://schemas.microsoft.com/office/powerpoint/2010/main" val="4209387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0657" y="1296420"/>
            <a:ext cx="8062686" cy="4265161"/>
          </a:xfrm>
          <a:prstGeom prst="rect">
            <a:avLst/>
          </a:prstGeom>
        </p:spPr>
      </p:pic>
      <p:sp>
        <p:nvSpPr>
          <p:cNvPr id="8" name="TextBox 7"/>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21</a:t>
            </a:fld>
            <a:endParaRPr lang="en-US" dirty="0"/>
          </a:p>
        </p:txBody>
      </p:sp>
    </p:spTree>
    <p:extLst>
      <p:ext uri="{BB962C8B-B14F-4D97-AF65-F5344CB8AC3E}">
        <p14:creationId xmlns:p14="http://schemas.microsoft.com/office/powerpoint/2010/main" val="121695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07616" y="1490892"/>
            <a:ext cx="6128767" cy="3876216"/>
          </a:xfrm>
          <a:prstGeom prst="rect">
            <a:avLst/>
          </a:prstGeom>
        </p:spPr>
      </p:pic>
      <p:sp>
        <p:nvSpPr>
          <p:cNvPr id="7" name="TextBox 6"/>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22</a:t>
            </a:fld>
            <a:endParaRPr lang="en-US" dirty="0"/>
          </a:p>
        </p:txBody>
      </p:sp>
    </p:spTree>
    <p:extLst>
      <p:ext uri="{BB962C8B-B14F-4D97-AF65-F5344CB8AC3E}">
        <p14:creationId xmlns:p14="http://schemas.microsoft.com/office/powerpoint/2010/main" val="171966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0184" y="990600"/>
            <a:ext cx="4712114" cy="2598669"/>
          </a:xfrm>
          <a:prstGeom prst="rect">
            <a:avLst/>
          </a:prstGeom>
        </p:spPr>
      </p:pic>
      <p:sp>
        <p:nvSpPr>
          <p:cNvPr id="13" name="TextBox 12"/>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5709" y="4391026"/>
            <a:ext cx="4405292" cy="1643173"/>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23</a:t>
            </a:fld>
            <a:endParaRPr lang="en-US" dirty="0"/>
          </a:p>
        </p:txBody>
      </p:sp>
    </p:spTree>
    <p:extLst>
      <p:ext uri="{BB962C8B-B14F-4D97-AF65-F5344CB8AC3E}">
        <p14:creationId xmlns:p14="http://schemas.microsoft.com/office/powerpoint/2010/main" val="350082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184" y="990600"/>
            <a:ext cx="4712114" cy="259866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3163"/>
          <a:stretch/>
        </p:blipFill>
        <p:spPr>
          <a:xfrm>
            <a:off x="864794" y="2023585"/>
            <a:ext cx="1523999" cy="93179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sp>
        <p:nvSpPr>
          <p:cNvPr id="12" name="TextBox 11"/>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5709" y="4391026"/>
            <a:ext cx="4405292" cy="1643173"/>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24</a:t>
            </a:fld>
            <a:endParaRPr lang="en-US" dirty="0"/>
          </a:p>
        </p:txBody>
      </p:sp>
    </p:spTree>
    <p:extLst>
      <p:ext uri="{BB962C8B-B14F-4D97-AF65-F5344CB8AC3E}">
        <p14:creationId xmlns:p14="http://schemas.microsoft.com/office/powerpoint/2010/main" val="225412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184" y="990600"/>
            <a:ext cx="4712114" cy="25986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709" y="4391026"/>
            <a:ext cx="4405292" cy="1643174"/>
          </a:xfrm>
          <a:prstGeom prst="rect">
            <a:avLst/>
          </a:prstGeom>
        </p:spPr>
      </p:pic>
      <p:pic>
        <p:nvPicPr>
          <p:cNvPr id="9" name="Picture 8"/>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1041" y="3022192"/>
            <a:ext cx="1491504" cy="931793"/>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13163"/>
          <a:stretch/>
        </p:blipFill>
        <p:spPr>
          <a:xfrm>
            <a:off x="864794" y="2023585"/>
            <a:ext cx="1523999" cy="931792"/>
          </a:xfrm>
          <a:prstGeom prst="rect">
            <a:avLst/>
          </a:prstGeom>
        </p:spPr>
      </p:pic>
      <p:sp>
        <p:nvSpPr>
          <p:cNvPr id="14" name="TextBox 13"/>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25</a:t>
            </a:fld>
            <a:endParaRPr lang="en-US" dirty="0"/>
          </a:p>
        </p:txBody>
      </p:sp>
    </p:spTree>
    <p:extLst>
      <p:ext uri="{BB962C8B-B14F-4D97-AF65-F5344CB8AC3E}">
        <p14:creationId xmlns:p14="http://schemas.microsoft.com/office/powerpoint/2010/main" val="381421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crim/facade</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185" y="990600"/>
            <a:ext cx="4712112" cy="25986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709" y="4391026"/>
            <a:ext cx="4405292" cy="1643174"/>
          </a:xfrm>
          <a:prstGeom prst="rect">
            <a:avLst/>
          </a:prstGeom>
        </p:spPr>
      </p:pic>
      <p:pic>
        <p:nvPicPr>
          <p:cNvPr id="9" name="Picture 8"/>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1041" y="3022192"/>
            <a:ext cx="1491504" cy="931793"/>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13163"/>
          <a:stretch/>
        </p:blipFill>
        <p:spPr>
          <a:xfrm>
            <a:off x="864794" y="2023585"/>
            <a:ext cx="1523999" cy="931792"/>
          </a:xfrm>
          <a:prstGeom prst="rect">
            <a:avLst/>
          </a:prstGeom>
        </p:spPr>
      </p:pic>
      <p:sp>
        <p:nvSpPr>
          <p:cNvPr id="14" name="TextBox 13"/>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a:t>
            </a:r>
            <a:r>
              <a:rPr lang="en-US" dirty="0" smtClean="0">
                <a:latin typeface="Segoe UI" panose="020B0502040204020203" pitchFamily="34" charset="0"/>
                <a:ea typeface="Segoe UI" panose="020B0502040204020203" pitchFamily="34" charset="0"/>
                <a:cs typeface="Segoe UI" panose="020B0502040204020203" pitchFamily="34" charset="0"/>
              </a:rPr>
              <a:t>scrim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794" y="4093624"/>
            <a:ext cx="1536701" cy="836911"/>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26</a:t>
            </a:fld>
            <a:endParaRPr lang="en-US" dirty="0"/>
          </a:p>
        </p:txBody>
      </p:sp>
    </p:spTree>
    <p:extLst>
      <p:ext uri="{BB962C8B-B14F-4D97-AF65-F5344CB8AC3E}">
        <p14:creationId xmlns:p14="http://schemas.microsoft.com/office/powerpoint/2010/main" val="19246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16720" y="1762827"/>
            <a:ext cx="6910560" cy="3332347"/>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Arrow Connector 6"/>
          <p:cNvCxnSpPr/>
          <p:nvPr/>
        </p:nvCxnSpPr>
        <p:spPr>
          <a:xfrm flipH="1" flipV="1">
            <a:off x="685800" y="5638800"/>
            <a:ext cx="228600" cy="45720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5257800"/>
            <a:ext cx="457200" cy="369332"/>
          </a:xfrm>
          <a:prstGeom prst="rect">
            <a:avLst/>
          </a:prstGeom>
          <a:noFill/>
        </p:spPr>
        <p:txBody>
          <a:bodyPr wrap="square" rtlCol="0">
            <a:spAutoFit/>
          </a:bodyPr>
          <a:lstStyle/>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t>
            </a: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27</a:t>
            </a:fld>
            <a:endParaRPr lang="en-US" dirty="0"/>
          </a:p>
        </p:txBody>
      </p:sp>
    </p:spTree>
    <p:extLst>
      <p:ext uri="{BB962C8B-B14F-4D97-AF65-F5344CB8AC3E}">
        <p14:creationId xmlns:p14="http://schemas.microsoft.com/office/powerpoint/2010/main" val="1114027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616" y="1296420"/>
            <a:ext cx="6128767" cy="4265160"/>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28</a:t>
            </a:fld>
            <a:endParaRPr lang="en-US" dirty="0"/>
          </a:p>
        </p:txBody>
      </p:sp>
    </p:spTree>
    <p:extLst>
      <p:ext uri="{BB962C8B-B14F-4D97-AF65-F5344CB8AC3E}">
        <p14:creationId xmlns:p14="http://schemas.microsoft.com/office/powerpoint/2010/main" val="18267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1" y="3600450"/>
            <a:ext cx="3505200" cy="2190750"/>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6" name="Picture 15"/>
          <p:cNvPicPr>
            <a:picLocks noChangeAspect="1"/>
          </p:cNvPicPr>
          <p:nvPr/>
        </p:nvPicPr>
        <p:blipFill>
          <a:blip r:embed="rId4">
            <a:clrChange>
              <a:clrFrom>
                <a:srgbClr val="050704"/>
              </a:clrFrom>
              <a:clrTo>
                <a:srgbClr val="050704">
                  <a:alpha val="0"/>
                </a:srgbClr>
              </a:clrTo>
            </a:clrChange>
            <a:extLst>
              <a:ext uri="{28A0092B-C50C-407E-A947-70E740481C1C}">
                <a14:useLocalDpi xmlns:a14="http://schemas.microsoft.com/office/drawing/2010/main" val="0"/>
              </a:ext>
            </a:extLst>
          </a:blip>
          <a:stretch>
            <a:fillRect/>
          </a:stretch>
        </p:blipFill>
        <p:spPr>
          <a:xfrm>
            <a:off x="4699407" y="1219200"/>
            <a:ext cx="4169814" cy="1691850"/>
          </a:xfrm>
          <a:prstGeom prst="rect">
            <a:avLst/>
          </a:prstGeom>
        </p:spPr>
      </p:pic>
      <p:sp>
        <p:nvSpPr>
          <p:cNvPr id="8" name="TextBox 7"/>
          <p:cNvSpPr txBox="1"/>
          <p:nvPr/>
        </p:nvSpPr>
        <p:spPr>
          <a:xfrm>
            <a:off x="-228600" y="1299150"/>
            <a:ext cx="9144000" cy="3323987"/>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design criteria</a:t>
            </a: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way-finding</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appearance of space</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transitional lighting</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daylight integration</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p>
          <a:p>
            <a:endPar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36" y="3600451"/>
            <a:ext cx="3139221" cy="2184662"/>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29</a:t>
            </a:fld>
            <a:endParaRPr lang="en-US" dirty="0"/>
          </a:p>
        </p:txBody>
      </p:sp>
    </p:spTree>
    <p:extLst>
      <p:ext uri="{BB962C8B-B14F-4D97-AF65-F5344CB8AC3E}">
        <p14:creationId xmlns:p14="http://schemas.microsoft.com/office/powerpoint/2010/main" val="919861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28600" y="3636764"/>
            <a:ext cx="8610600" cy="2862322"/>
          </a:xfrm>
          <a:prstGeom prst="rect">
            <a:avLst/>
          </a:prstGeom>
          <a:noFill/>
        </p:spPr>
        <p:txBody>
          <a:bodyPr wrap="square" rtlCol="0">
            <a:spAutoFit/>
          </a:bodyPr>
          <a:lstStyle/>
          <a:p>
            <a:r>
              <a:rPr lang="en-US" sz="2400" dirty="0">
                <a:latin typeface="Segoe UI" panose="020B0502040204020203" pitchFamily="34" charset="0"/>
                <a:ea typeface="Segoe UI" panose="020B0502040204020203" pitchFamily="34" charset="0"/>
                <a:cs typeface="Segoe UI" panose="020B0502040204020203" pitchFamily="34" charset="0"/>
              </a:rPr>
              <a:t>“…the main objective is to have a place where Penn undergraduates who are life science majors have a place where they can </a:t>
            </a:r>
            <a:r>
              <a:rPr lang="en-US" sz="2400" dirty="0" smtClean="0">
                <a:latin typeface="Segoe UI" panose="020B0502040204020203" pitchFamily="34" charset="0"/>
                <a:ea typeface="Segoe UI" panose="020B0502040204020203" pitchFamily="34" charset="0"/>
                <a:cs typeface="Segoe UI" panose="020B0502040204020203" pitchFamily="34" charset="0"/>
              </a:rPr>
              <a:t>relate to…if </a:t>
            </a:r>
            <a:r>
              <a:rPr lang="en-US" sz="2400" dirty="0">
                <a:latin typeface="Segoe UI" panose="020B0502040204020203" pitchFamily="34" charset="0"/>
                <a:ea typeface="Segoe UI" panose="020B0502040204020203" pitchFamily="34" charset="0"/>
                <a:cs typeface="Segoe UI" panose="020B0502040204020203" pitchFamily="34" charset="0"/>
              </a:rPr>
              <a:t>you bring people together, there’s a higher likelihood of interactions happening among them…”</a:t>
            </a:r>
          </a:p>
          <a:p>
            <a:pPr algn="r"/>
            <a:endParaRPr lang="en-US" sz="2400" dirty="0">
              <a:latin typeface="Segoe UI" panose="020B0502040204020203" pitchFamily="34" charset="0"/>
              <a:ea typeface="Segoe UI" panose="020B0502040204020203" pitchFamily="34" charset="0"/>
              <a:cs typeface="Segoe UI" panose="020B0502040204020203" pitchFamily="34" charset="0"/>
            </a:endParaRPr>
          </a:p>
          <a:p>
            <a:r>
              <a:rPr lang="en-US" sz="2400" dirty="0">
                <a:latin typeface="Segoe UI" panose="020B0502040204020203" pitchFamily="34" charset="0"/>
                <a:ea typeface="Segoe UI" panose="020B0502040204020203" pitchFamily="34" charset="0"/>
                <a:cs typeface="Segoe UI" panose="020B0502040204020203" pitchFamily="34" charset="0"/>
              </a:rPr>
              <a:t>- Richard Shultz, Associate Dean for the Natural Sciences</a:t>
            </a: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57199"/>
            <a:ext cx="5761816" cy="3048001"/>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3</a:t>
            </a:fld>
            <a:endParaRPr lang="en-US" dirty="0"/>
          </a:p>
        </p:txBody>
      </p:sp>
    </p:spTree>
    <p:extLst>
      <p:ext uri="{BB962C8B-B14F-4D97-AF65-F5344CB8AC3E}">
        <p14:creationId xmlns:p14="http://schemas.microsoft.com/office/powerpoint/2010/main" val="34360471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07616" y="1296420"/>
            <a:ext cx="6128767" cy="4265161"/>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30</a:t>
            </a:fld>
            <a:endParaRPr lang="en-US" dirty="0"/>
          </a:p>
        </p:txBody>
      </p:sp>
    </p:spTree>
    <p:extLst>
      <p:ext uri="{BB962C8B-B14F-4D97-AF65-F5344CB8AC3E}">
        <p14:creationId xmlns:p14="http://schemas.microsoft.com/office/powerpoint/2010/main" val="23668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07616" y="1296420"/>
            <a:ext cx="6128767" cy="4265160"/>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31</a:t>
            </a:fld>
            <a:endParaRPr lang="en-US" dirty="0"/>
          </a:p>
        </p:txBody>
      </p:sp>
    </p:spTree>
    <p:extLst>
      <p:ext uri="{BB962C8B-B14F-4D97-AF65-F5344CB8AC3E}">
        <p14:creationId xmlns:p14="http://schemas.microsoft.com/office/powerpoint/2010/main" val="3128930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185" y="990600"/>
            <a:ext cx="4712115" cy="304101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sp>
        <p:nvSpPr>
          <p:cNvPr id="11" name="TextBox 10"/>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186" y="4542339"/>
            <a:ext cx="5461414" cy="1352267"/>
          </a:xfrm>
          <a:prstGeom prst="rect">
            <a:avLst/>
          </a:prstGeom>
        </p:spPr>
      </p:pic>
      <p:sp>
        <p:nvSpPr>
          <p:cNvPr id="5" name="Slide Number Placeholder 4"/>
          <p:cNvSpPr>
            <a:spLocks noGrp="1"/>
          </p:cNvSpPr>
          <p:nvPr>
            <p:ph type="sldNum" sz="quarter" idx="12"/>
          </p:nvPr>
        </p:nvSpPr>
        <p:spPr/>
        <p:txBody>
          <a:bodyPr/>
          <a:lstStyle/>
          <a:p>
            <a:fld id="{91399939-AB98-4A57-BF93-5CB86E874259}" type="slidenum">
              <a:rPr lang="en-US" smtClean="0"/>
              <a:t>32</a:t>
            </a:fld>
            <a:endParaRPr lang="en-US" dirty="0"/>
          </a:p>
        </p:txBody>
      </p:sp>
    </p:spTree>
    <p:extLst>
      <p:ext uri="{BB962C8B-B14F-4D97-AF65-F5344CB8AC3E}">
        <p14:creationId xmlns:p14="http://schemas.microsoft.com/office/powerpoint/2010/main" val="6064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185" y="990600"/>
            <a:ext cx="4712115" cy="304101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795" y="2023585"/>
            <a:ext cx="1524000" cy="931793"/>
          </a:xfrm>
          <a:prstGeom prst="rect">
            <a:avLst/>
          </a:prstGeom>
        </p:spPr>
      </p:pic>
      <p:sp>
        <p:nvSpPr>
          <p:cNvPr id="11" name="TextBox 10"/>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0186" y="4542339"/>
            <a:ext cx="5461414" cy="1352267"/>
          </a:xfrm>
          <a:prstGeom prst="rect">
            <a:avLst/>
          </a:prstGeom>
        </p:spPr>
      </p:pic>
      <p:sp>
        <p:nvSpPr>
          <p:cNvPr id="5" name="Slide Number Placeholder 4"/>
          <p:cNvSpPr>
            <a:spLocks noGrp="1"/>
          </p:cNvSpPr>
          <p:nvPr>
            <p:ph type="sldNum" sz="quarter" idx="12"/>
          </p:nvPr>
        </p:nvSpPr>
        <p:spPr/>
        <p:txBody>
          <a:bodyPr/>
          <a:lstStyle/>
          <a:p>
            <a:fld id="{91399939-AB98-4A57-BF93-5CB86E874259}" type="slidenum">
              <a:rPr lang="en-US" smtClean="0"/>
              <a:t>33</a:t>
            </a:fld>
            <a:endParaRPr lang="en-US" dirty="0"/>
          </a:p>
        </p:txBody>
      </p:sp>
    </p:spTree>
    <p:extLst>
      <p:ext uri="{BB962C8B-B14F-4D97-AF65-F5344CB8AC3E}">
        <p14:creationId xmlns:p14="http://schemas.microsoft.com/office/powerpoint/2010/main" val="34044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185" y="990600"/>
            <a:ext cx="4712115" cy="304101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5" y="2023585"/>
            <a:ext cx="1524000" cy="93179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265" y="3022192"/>
            <a:ext cx="1495056" cy="93179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794" y="4033206"/>
            <a:ext cx="1536701" cy="957747"/>
          </a:xfrm>
          <a:prstGeom prst="rect">
            <a:avLst/>
          </a:prstGeom>
        </p:spPr>
      </p:pic>
      <p:sp>
        <p:nvSpPr>
          <p:cNvPr id="11" name="TextBox 10"/>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0186" y="4542339"/>
            <a:ext cx="5461413" cy="1352267"/>
          </a:xfrm>
          <a:prstGeom prst="rect">
            <a:avLst/>
          </a:prstGeom>
        </p:spPr>
      </p:pic>
      <p:sp>
        <p:nvSpPr>
          <p:cNvPr id="5" name="Slide Number Placeholder 4"/>
          <p:cNvSpPr>
            <a:spLocks noGrp="1"/>
          </p:cNvSpPr>
          <p:nvPr>
            <p:ph type="sldNum" sz="quarter" idx="12"/>
          </p:nvPr>
        </p:nvSpPr>
        <p:spPr/>
        <p:txBody>
          <a:bodyPr/>
          <a:lstStyle/>
          <a:p>
            <a:fld id="{91399939-AB98-4A57-BF93-5CB86E874259}" type="slidenum">
              <a:rPr lang="en-US" smtClean="0"/>
              <a:t>34</a:t>
            </a:fld>
            <a:endParaRPr lang="en-US" dirty="0"/>
          </a:p>
        </p:txBody>
      </p:sp>
    </p:spTree>
    <p:extLst>
      <p:ext uri="{BB962C8B-B14F-4D97-AF65-F5344CB8AC3E}">
        <p14:creationId xmlns:p14="http://schemas.microsoft.com/office/powerpoint/2010/main" val="34672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185" y="990600"/>
            <a:ext cx="4712115" cy="3041014"/>
          </a:xfrm>
          <a:prstGeom prst="rect">
            <a:avLst/>
          </a:prstGeom>
        </p:spPr>
      </p:pic>
      <p:sp>
        <p:nvSpPr>
          <p:cNvPr id="11" name="TextBox 10"/>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0186" y="4542339"/>
            <a:ext cx="5461413" cy="1352267"/>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5" y="2023585"/>
            <a:ext cx="1524000" cy="931793"/>
          </a:xfrm>
          <a:prstGeom prst="rect">
            <a:avLst/>
          </a:prstGeom>
        </p:spPr>
      </p:pic>
      <p:pic>
        <p:nvPicPr>
          <p:cNvPr id="18" name="Picture 1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6" cy="931793"/>
          </a:xfrm>
          <a:prstGeom prst="rect">
            <a:avLst/>
          </a:prstGeom>
        </p:spPr>
      </p:pic>
      <p:pic>
        <p:nvPicPr>
          <p:cNvPr id="19" name="Picture 18"/>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4033206"/>
            <a:ext cx="1536701" cy="957747"/>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794" y="5074170"/>
            <a:ext cx="1536701" cy="960029"/>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35</a:t>
            </a:fld>
            <a:endParaRPr lang="en-US" dirty="0"/>
          </a:p>
        </p:txBody>
      </p:sp>
    </p:spTree>
    <p:extLst>
      <p:ext uri="{BB962C8B-B14F-4D97-AF65-F5344CB8AC3E}">
        <p14:creationId xmlns:p14="http://schemas.microsoft.com/office/powerpoint/2010/main" val="36054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185" y="990600"/>
            <a:ext cx="4712115" cy="304101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5" y="2023585"/>
            <a:ext cx="1524000" cy="931793"/>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6" cy="931793"/>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4033206"/>
            <a:ext cx="1536701" cy="957747"/>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794" y="5074170"/>
            <a:ext cx="1536701" cy="960029"/>
          </a:xfrm>
          <a:prstGeom prst="rect">
            <a:avLst/>
          </a:prstGeom>
        </p:spPr>
      </p:pic>
      <p:sp>
        <p:nvSpPr>
          <p:cNvPr id="11" name="TextBox 10"/>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a:t>
            </a:r>
            <a:r>
              <a:rPr lang="en-US" dirty="0" smtClean="0">
                <a:latin typeface="Segoe UI" panose="020B0502040204020203" pitchFamily="34" charset="0"/>
                <a:ea typeface="Segoe UI" panose="020B0502040204020203" pitchFamily="34" charset="0"/>
                <a:cs typeface="Segoe UI" panose="020B0502040204020203" pitchFamily="34" charset="0"/>
              </a:rPr>
              <a:t>lobby</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30186" y="4542339"/>
            <a:ext cx="5461413" cy="1352267"/>
          </a:xfrm>
          <a:prstGeom prst="rect">
            <a:avLst/>
          </a:prstGeom>
        </p:spPr>
      </p:pic>
      <p:sp>
        <p:nvSpPr>
          <p:cNvPr id="5" name="Slide Number Placeholder 4"/>
          <p:cNvSpPr>
            <a:spLocks noGrp="1"/>
          </p:cNvSpPr>
          <p:nvPr>
            <p:ph type="sldNum" sz="quarter" idx="12"/>
          </p:nvPr>
        </p:nvSpPr>
        <p:spPr/>
        <p:txBody>
          <a:bodyPr/>
          <a:lstStyle/>
          <a:p>
            <a:fld id="{91399939-AB98-4A57-BF93-5CB86E874259}" type="slidenum">
              <a:rPr lang="en-US" smtClean="0"/>
              <a:t>36</a:t>
            </a:fld>
            <a:endParaRPr lang="en-US" dirty="0"/>
          </a:p>
        </p:txBody>
      </p:sp>
    </p:spTree>
    <p:extLst>
      <p:ext uri="{BB962C8B-B14F-4D97-AF65-F5344CB8AC3E}">
        <p14:creationId xmlns:p14="http://schemas.microsoft.com/office/powerpoint/2010/main" val="429278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classroom</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721" y="1762827"/>
            <a:ext cx="6910557" cy="3332347"/>
          </a:xfrm>
          <a:prstGeom prst="rect">
            <a:avLst/>
          </a:prstGeom>
        </p:spPr>
      </p:pic>
      <p:sp>
        <p:nvSpPr>
          <p:cNvPr id="7" name="TextBox 6"/>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a:t>
            </a:r>
            <a:r>
              <a:rPr lang="en-US" dirty="0" smtClean="0">
                <a:latin typeface="Segoe UI" panose="020B0502040204020203" pitchFamily="34" charset="0"/>
                <a:ea typeface="Segoe UI" panose="020B0502040204020203" pitchFamily="34" charset="0"/>
                <a:cs typeface="Segoe UI" panose="020B0502040204020203" pitchFamily="34" charset="0"/>
              </a:rPr>
              <a:t>classroom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Arrow Connector 7"/>
          <p:cNvCxnSpPr/>
          <p:nvPr/>
        </p:nvCxnSpPr>
        <p:spPr>
          <a:xfrm flipH="1" flipV="1">
            <a:off x="685800" y="5638800"/>
            <a:ext cx="228600" cy="45720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5257800"/>
            <a:ext cx="457200" cy="369332"/>
          </a:xfrm>
          <a:prstGeom prst="rect">
            <a:avLst/>
          </a:prstGeom>
          <a:noFill/>
        </p:spPr>
        <p:txBody>
          <a:bodyPr wrap="square" rtlCol="0">
            <a:spAutoFit/>
          </a:bodyPr>
          <a:lstStyle/>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t>
            </a: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37</a:t>
            </a:fld>
            <a:endParaRPr lang="en-US" dirty="0"/>
          </a:p>
        </p:txBody>
      </p:sp>
    </p:spTree>
    <p:extLst>
      <p:ext uri="{BB962C8B-B14F-4D97-AF65-F5344CB8AC3E}">
        <p14:creationId xmlns:p14="http://schemas.microsoft.com/office/powerpoint/2010/main" val="183722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1299150"/>
            <a:ext cx="9144000" cy="3231654"/>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design criteria</a:t>
            </a: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productive task lighting</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reduce direct glare</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scene controls</a:t>
            </a:r>
          </a:p>
          <a:p>
            <a:r>
              <a:rPr lang="en-US" sz="2400" dirty="0">
                <a:latin typeface="Segoe UI" panose="020B0502040204020203" pitchFamily="34" charset="0"/>
                <a:ea typeface="Segoe UI" panose="020B0502040204020203" pitchFamily="34" charset="0"/>
                <a:cs typeface="Segoe UI" panose="020B0502040204020203" pitchFamily="34" charset="0"/>
              </a:rPr>
              <a:t>	</a:t>
            </a:r>
            <a:endParaRPr lang="en-US" sz="2400" dirty="0" smtClean="0">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p>
          <a:p>
            <a:endPar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600451"/>
            <a:ext cx="3505200" cy="2190750"/>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classroom</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a:t>
            </a:r>
            <a:r>
              <a:rPr lang="en-US" dirty="0" smtClean="0">
                <a:latin typeface="Segoe UI" panose="020B0502040204020203" pitchFamily="34" charset="0"/>
                <a:ea typeface="Segoe UI" panose="020B0502040204020203" pitchFamily="34" charset="0"/>
                <a:cs typeface="Segoe UI" panose="020B0502040204020203" pitchFamily="34" charset="0"/>
              </a:rPr>
              <a:t>classroom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6" name="Picture 15"/>
          <p:cNvPicPr>
            <a:picLocks noChangeAspect="1"/>
          </p:cNvPicPr>
          <p:nvPr/>
        </p:nvPicPr>
        <p:blipFill>
          <a:blip r:embed="rId4">
            <a:clrChange>
              <a:clrFrom>
                <a:srgbClr val="070705"/>
              </a:clrFrom>
              <a:clrTo>
                <a:srgbClr val="070705">
                  <a:alpha val="0"/>
                </a:srgbClr>
              </a:clrTo>
            </a:clrChange>
            <a:extLst>
              <a:ext uri="{28A0092B-C50C-407E-A947-70E740481C1C}">
                <a14:useLocalDpi xmlns:a14="http://schemas.microsoft.com/office/drawing/2010/main" val="0"/>
              </a:ext>
            </a:extLst>
          </a:blip>
          <a:stretch>
            <a:fillRect/>
          </a:stretch>
        </p:blipFill>
        <p:spPr>
          <a:xfrm>
            <a:off x="5029200" y="213373"/>
            <a:ext cx="3886200" cy="3306490"/>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38</a:t>
            </a:fld>
            <a:endParaRPr lang="en-US" dirty="0"/>
          </a:p>
        </p:txBody>
      </p:sp>
    </p:spTree>
    <p:extLst>
      <p:ext uri="{BB962C8B-B14F-4D97-AF65-F5344CB8AC3E}">
        <p14:creationId xmlns:p14="http://schemas.microsoft.com/office/powerpoint/2010/main" val="134140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94" y="990600"/>
            <a:ext cx="1523999" cy="949831"/>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classroom</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299" y="990599"/>
            <a:ext cx="4038600" cy="3459464"/>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r="8805"/>
          <a:stretch/>
        </p:blipFill>
        <p:spPr>
          <a:xfrm>
            <a:off x="3543299" y="4555431"/>
            <a:ext cx="4038599" cy="1306417"/>
          </a:xfrm>
          <a:prstGeom prst="rect">
            <a:avLst/>
          </a:prstGeom>
        </p:spPr>
      </p:pic>
      <p:sp>
        <p:nvSpPr>
          <p:cNvPr id="15" name="TextBox 1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a:t>
            </a:r>
            <a:r>
              <a:rPr lang="en-US" dirty="0" smtClean="0">
                <a:latin typeface="Segoe UI" panose="020B0502040204020203" pitchFamily="34" charset="0"/>
                <a:ea typeface="Segoe UI" panose="020B0502040204020203" pitchFamily="34" charset="0"/>
                <a:cs typeface="Segoe UI" panose="020B0502040204020203" pitchFamily="34" charset="0"/>
              </a:rPr>
              <a:t>classroom</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39</a:t>
            </a:fld>
            <a:endParaRPr lang="en-US" dirty="0"/>
          </a:p>
        </p:txBody>
      </p:sp>
    </p:spTree>
    <p:extLst>
      <p:ext uri="{BB962C8B-B14F-4D97-AF65-F5344CB8AC3E}">
        <p14:creationId xmlns:p14="http://schemas.microsoft.com/office/powerpoint/2010/main" val="20466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636764"/>
            <a:ext cx="8610600" cy="2862322"/>
          </a:xfrm>
          <a:prstGeom prst="rect">
            <a:avLst/>
          </a:prstGeom>
          <a:noFill/>
        </p:spPr>
        <p:txBody>
          <a:bodyPr wrap="square" rtlCol="0">
            <a:spAutoFit/>
          </a:bodyPr>
          <a:lstStyle/>
          <a:p>
            <a:r>
              <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“…the main objective is to have a place where Penn undergraduates who are life science majors have a place where they can </a:t>
            </a:r>
            <a:r>
              <a:rPr lang="en-US" sz="2400" dirty="0" smtClean="0">
                <a:latin typeface="Segoe UI" panose="020B0502040204020203" pitchFamily="34" charset="0"/>
                <a:ea typeface="Segoe UI" panose="020B0502040204020203" pitchFamily="34" charset="0"/>
                <a:cs typeface="Segoe UI" panose="020B0502040204020203" pitchFamily="34" charset="0"/>
              </a:rPr>
              <a:t>relate to</a:t>
            </a:r>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…if </a:t>
            </a:r>
            <a:r>
              <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you </a:t>
            </a:r>
            <a:r>
              <a:rPr lang="en-US" sz="2400" dirty="0">
                <a:latin typeface="Segoe UI" panose="020B0502040204020203" pitchFamily="34" charset="0"/>
                <a:ea typeface="Segoe UI" panose="020B0502040204020203" pitchFamily="34" charset="0"/>
                <a:cs typeface="Segoe UI" panose="020B0502040204020203" pitchFamily="34" charset="0"/>
              </a:rPr>
              <a:t>bring people together</a:t>
            </a:r>
            <a:r>
              <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there’s a higher likelihood of </a:t>
            </a:r>
            <a:r>
              <a:rPr lang="en-US" sz="2400" dirty="0">
                <a:latin typeface="Segoe UI" panose="020B0502040204020203" pitchFamily="34" charset="0"/>
                <a:ea typeface="Segoe UI" panose="020B0502040204020203" pitchFamily="34" charset="0"/>
                <a:cs typeface="Segoe UI" panose="020B0502040204020203" pitchFamily="34" charset="0"/>
              </a:rPr>
              <a:t>interactions</a:t>
            </a:r>
            <a:r>
              <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happening among them…”</a:t>
            </a:r>
          </a:p>
          <a:p>
            <a:pPr algn="r"/>
            <a:endPar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Richard Shultz, Associate Dean for the </a:t>
            </a:r>
            <a:r>
              <a:rPr lang="en-US" sz="2400" dirty="0">
                <a:latin typeface="Segoe UI" panose="020B0502040204020203" pitchFamily="34" charset="0"/>
                <a:ea typeface="Segoe UI" panose="020B0502040204020203" pitchFamily="34" charset="0"/>
                <a:cs typeface="Segoe UI" panose="020B0502040204020203" pitchFamily="34" charset="0"/>
              </a:rPr>
              <a:t>Natural</a:t>
            </a:r>
            <a:r>
              <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Sciences</a:t>
            </a: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57199"/>
            <a:ext cx="5761816" cy="3048001"/>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4</a:t>
            </a:fld>
            <a:endParaRPr lang="en-US" dirty="0"/>
          </a:p>
        </p:txBody>
      </p:sp>
    </p:spTree>
    <p:extLst>
      <p:ext uri="{BB962C8B-B14F-4D97-AF65-F5344CB8AC3E}">
        <p14:creationId xmlns:p14="http://schemas.microsoft.com/office/powerpoint/2010/main" val="34337250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391352"/>
            <a:ext cx="5943600" cy="4075297"/>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Arrow Connector 6"/>
          <p:cNvCxnSpPr/>
          <p:nvPr/>
        </p:nvCxnSpPr>
        <p:spPr>
          <a:xfrm flipH="1" flipV="1">
            <a:off x="685800" y="5638800"/>
            <a:ext cx="228600" cy="45720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5257800"/>
            <a:ext cx="457200" cy="369332"/>
          </a:xfrm>
          <a:prstGeom prst="rect">
            <a:avLst/>
          </a:prstGeom>
          <a:noFill/>
        </p:spPr>
        <p:txBody>
          <a:bodyPr wrap="square" rtlCol="0">
            <a:spAutoFit/>
          </a:bodyPr>
          <a:lstStyle/>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t>
            </a: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40</a:t>
            </a:fld>
            <a:endParaRPr lang="en-US" dirty="0"/>
          </a:p>
        </p:txBody>
      </p:sp>
    </p:spTree>
    <p:extLst>
      <p:ext uri="{BB962C8B-B14F-4D97-AF65-F5344CB8AC3E}">
        <p14:creationId xmlns:p14="http://schemas.microsoft.com/office/powerpoint/2010/main" val="152525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617" y="1296420"/>
            <a:ext cx="6128765" cy="4265159"/>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41</a:t>
            </a:fld>
            <a:endParaRPr lang="en-US" dirty="0"/>
          </a:p>
        </p:txBody>
      </p:sp>
    </p:spTree>
    <p:extLst>
      <p:ext uri="{BB962C8B-B14F-4D97-AF65-F5344CB8AC3E}">
        <p14:creationId xmlns:p14="http://schemas.microsoft.com/office/powerpoint/2010/main" val="3965572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228600" y="1299150"/>
            <a:ext cx="9144000" cy="3693319"/>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design criteria</a:t>
            </a: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uniform</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task lighting</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appearance of space</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scene control</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reduce direct glare</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public impression</a:t>
            </a: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p>
          <a:p>
            <a:endPar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36" y="3600451"/>
            <a:ext cx="3139221" cy="2184662"/>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42</a:t>
            </a:fld>
            <a:endParaRPr lang="en-US" dirty="0"/>
          </a:p>
        </p:txBody>
      </p:sp>
    </p:spTree>
    <p:extLst>
      <p:ext uri="{BB962C8B-B14F-4D97-AF65-F5344CB8AC3E}">
        <p14:creationId xmlns:p14="http://schemas.microsoft.com/office/powerpoint/2010/main" val="1259436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228600" y="1299150"/>
            <a:ext cx="9144000" cy="738664"/>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schematic I</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325111"/>
            <a:ext cx="3886200" cy="2592825"/>
          </a:xfrm>
          <a:prstGeom prst="rect">
            <a:avLst/>
          </a:prstGeom>
        </p:spPr>
      </p:pic>
      <p:pic>
        <p:nvPicPr>
          <p:cNvPr id="3" name="Picture 2"/>
          <p:cNvPicPr>
            <a:picLocks noChangeAspect="1"/>
          </p:cNvPicPr>
          <p:nvPr/>
        </p:nvPicPr>
        <p:blipFill>
          <a:blip r:embed="rId4">
            <a:clrChange>
              <a:clrFrom>
                <a:srgbClr val="090B08"/>
              </a:clrFrom>
              <a:clrTo>
                <a:srgbClr val="090B08">
                  <a:alpha val="0"/>
                </a:srgbClr>
              </a:clrTo>
            </a:clrChange>
            <a:extLst>
              <a:ext uri="{28A0092B-C50C-407E-A947-70E740481C1C}">
                <a14:useLocalDpi xmlns:a14="http://schemas.microsoft.com/office/drawing/2010/main" val="0"/>
              </a:ext>
            </a:extLst>
          </a:blip>
          <a:stretch>
            <a:fillRect/>
          </a:stretch>
        </p:blipFill>
        <p:spPr>
          <a:xfrm>
            <a:off x="4572000" y="2362200"/>
            <a:ext cx="4269014" cy="2479927"/>
          </a:xfrm>
          <a:prstGeom prst="rect">
            <a:avLst/>
          </a:prstGeom>
        </p:spPr>
      </p:pic>
      <p:sp>
        <p:nvSpPr>
          <p:cNvPr id="7" name="TextBox 6"/>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43</a:t>
            </a:fld>
            <a:endParaRPr lang="en-US" dirty="0"/>
          </a:p>
        </p:txBody>
      </p:sp>
    </p:spTree>
    <p:extLst>
      <p:ext uri="{BB962C8B-B14F-4D97-AF65-F5344CB8AC3E}">
        <p14:creationId xmlns:p14="http://schemas.microsoft.com/office/powerpoint/2010/main" val="293518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07617" y="1296420"/>
            <a:ext cx="6128765" cy="4265160"/>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44</a:t>
            </a:fld>
            <a:endParaRPr lang="en-US" dirty="0"/>
          </a:p>
        </p:txBody>
      </p:sp>
    </p:spTree>
    <p:extLst>
      <p:ext uri="{BB962C8B-B14F-4D97-AF65-F5344CB8AC3E}">
        <p14:creationId xmlns:p14="http://schemas.microsoft.com/office/powerpoint/2010/main" val="37398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4514" y="4204136"/>
            <a:ext cx="4415086"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990599"/>
            <a:ext cx="4415086" cy="324037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sp>
        <p:nvSpPr>
          <p:cNvPr id="13" name="TextBox 12"/>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45</a:t>
            </a:fld>
            <a:endParaRPr lang="en-US" dirty="0"/>
          </a:p>
        </p:txBody>
      </p:sp>
    </p:spTree>
    <p:extLst>
      <p:ext uri="{BB962C8B-B14F-4D97-AF65-F5344CB8AC3E}">
        <p14:creationId xmlns:p14="http://schemas.microsoft.com/office/powerpoint/2010/main" val="141228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6"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4" y="990599"/>
            <a:ext cx="4415086" cy="324037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267" y="2023585"/>
            <a:ext cx="1495056" cy="931793"/>
          </a:xfrm>
          <a:prstGeom prst="rect">
            <a:avLst/>
          </a:prstGeom>
        </p:spPr>
      </p:pic>
      <p:sp>
        <p:nvSpPr>
          <p:cNvPr id="15" name="TextBox 1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46</a:t>
            </a:fld>
            <a:endParaRPr lang="en-US" dirty="0"/>
          </a:p>
        </p:txBody>
      </p:sp>
    </p:spTree>
    <p:extLst>
      <p:ext uri="{BB962C8B-B14F-4D97-AF65-F5344CB8AC3E}">
        <p14:creationId xmlns:p14="http://schemas.microsoft.com/office/powerpoint/2010/main" val="419193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6"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4" y="990599"/>
            <a:ext cx="4415086" cy="324037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7" y="2023585"/>
            <a:ext cx="1495056" cy="93179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265" y="3022192"/>
            <a:ext cx="1495056" cy="931792"/>
          </a:xfrm>
          <a:prstGeom prst="rect">
            <a:avLst/>
          </a:prstGeom>
        </p:spPr>
      </p:pic>
      <p:sp>
        <p:nvSpPr>
          <p:cNvPr id="15" name="TextBox 1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47</a:t>
            </a:fld>
            <a:endParaRPr lang="en-US" dirty="0"/>
          </a:p>
        </p:txBody>
      </p:sp>
    </p:spTree>
    <p:extLst>
      <p:ext uri="{BB962C8B-B14F-4D97-AF65-F5344CB8AC3E}">
        <p14:creationId xmlns:p14="http://schemas.microsoft.com/office/powerpoint/2010/main" val="42745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6"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4" y="990599"/>
            <a:ext cx="4415086" cy="324037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7" y="2023585"/>
            <a:ext cx="1495056" cy="931793"/>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6" cy="931792"/>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795" y="4033206"/>
            <a:ext cx="1536699" cy="957747"/>
          </a:xfrm>
          <a:prstGeom prst="rect">
            <a:avLst/>
          </a:prstGeom>
        </p:spPr>
      </p:pic>
      <p:sp>
        <p:nvSpPr>
          <p:cNvPr id="15" name="TextBox 1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48</a:t>
            </a:fld>
            <a:endParaRPr lang="en-US" dirty="0"/>
          </a:p>
        </p:txBody>
      </p:sp>
    </p:spTree>
    <p:extLst>
      <p:ext uri="{BB962C8B-B14F-4D97-AF65-F5344CB8AC3E}">
        <p14:creationId xmlns:p14="http://schemas.microsoft.com/office/powerpoint/2010/main" val="22649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6"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4" y="990599"/>
            <a:ext cx="4415086" cy="324037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4" y="990600"/>
            <a:ext cx="1524000" cy="949831"/>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7" y="2023585"/>
            <a:ext cx="1495056" cy="931793"/>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6" cy="931792"/>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5" y="4033206"/>
            <a:ext cx="1536699" cy="957747"/>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266" y="5074170"/>
            <a:ext cx="1522228" cy="960029"/>
          </a:xfrm>
          <a:prstGeom prst="rect">
            <a:avLst/>
          </a:prstGeom>
        </p:spPr>
      </p:pic>
      <p:sp>
        <p:nvSpPr>
          <p:cNvPr id="13" name="TextBox 12"/>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49</a:t>
            </a:fld>
            <a:endParaRPr lang="en-US" dirty="0"/>
          </a:p>
        </p:txBody>
      </p:sp>
    </p:spTree>
    <p:extLst>
      <p:ext uri="{BB962C8B-B14F-4D97-AF65-F5344CB8AC3E}">
        <p14:creationId xmlns:p14="http://schemas.microsoft.com/office/powerpoint/2010/main" val="369848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overview</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3"/>
          <p:cNvSpPr txBox="1"/>
          <p:nvPr/>
        </p:nvSpPr>
        <p:spPr>
          <a:xfrm>
            <a:off x="275772" y="6448254"/>
            <a:ext cx="8868228" cy="923330"/>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b</a:t>
            </a:r>
            <a:r>
              <a:rPr lang="en-US" dirty="0" smtClean="0">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concept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28600" y="1299150"/>
            <a:ext cx="9144000" cy="4339650"/>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name                     </a:t>
            </a:r>
            <a:r>
              <a:rPr lang="en-US" sz="2400" dirty="0" smtClean="0">
                <a:latin typeface="Segoe UI" panose="020B0502040204020203" pitchFamily="34" charset="0"/>
                <a:ea typeface="Segoe UI" panose="020B0502040204020203" pitchFamily="34" charset="0"/>
                <a:cs typeface="Segoe UI" panose="020B0502040204020203" pitchFamily="34" charset="0"/>
              </a:rPr>
              <a:t>neural and behavioral science building</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location                 </a:t>
            </a:r>
            <a:r>
              <a:rPr lang="en-US" sz="2400" dirty="0" smtClean="0">
                <a:latin typeface="Segoe UI" panose="020B0502040204020203" pitchFamily="34" charset="0"/>
                <a:ea typeface="Segoe UI" panose="020B0502040204020203" pitchFamily="34" charset="0"/>
                <a:cs typeface="Segoe UI" panose="020B0502040204020203" pitchFamily="34" charset="0"/>
              </a:rPr>
              <a:t>philadelphia, pa</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size </a:t>
            </a:r>
            <a:r>
              <a:rPr lang="en-US" sz="2400" dirty="0" smtClean="0">
                <a:latin typeface="Segoe UI" panose="020B0502040204020203" pitchFamily="34" charset="0"/>
                <a:ea typeface="Segoe UI" panose="020B0502040204020203" pitchFamily="34" charset="0"/>
                <a:cs typeface="Segoe UI" panose="020B0502040204020203" pitchFamily="34" charset="0"/>
              </a:rPr>
              <a:t>	                   77,100 gsf</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occupancy             </a:t>
            </a:r>
            <a:r>
              <a:rPr lang="en-US" sz="2400" dirty="0" smtClean="0">
                <a:latin typeface="Segoe UI" panose="020B0502040204020203" pitchFamily="34" charset="0"/>
                <a:ea typeface="Segoe UI" panose="020B0502040204020203" pitchFamily="34" charset="0"/>
                <a:cs typeface="Segoe UI" panose="020B0502040204020203" pitchFamily="34" charset="0"/>
              </a:rPr>
              <a:t>business, assembly, storage</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cost                       </a:t>
            </a:r>
            <a:r>
              <a:rPr lang="en-US" sz="2400" dirty="0" smtClean="0">
                <a:latin typeface="Segoe UI" panose="020B0502040204020203" pitchFamily="34" charset="0"/>
                <a:ea typeface="Segoe UI" panose="020B0502040204020203" pitchFamily="34" charset="0"/>
                <a:cs typeface="Segoe UI" panose="020B0502040204020203" pitchFamily="34" charset="0"/>
              </a:rPr>
              <a:t>$49,300,000</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delivery                 </a:t>
            </a:r>
            <a:r>
              <a:rPr lang="en-US" sz="2400" dirty="0" smtClean="0">
                <a:latin typeface="Segoe UI" panose="020B0502040204020203" pitchFamily="34" charset="0"/>
                <a:ea typeface="Segoe UI" panose="020B0502040204020203" pitchFamily="34" charset="0"/>
                <a:cs typeface="Segoe UI" panose="020B0502040204020203" pitchFamily="34" charset="0"/>
              </a:rPr>
              <a:t>guaranteed maximum price</a:t>
            </a:r>
          </a:p>
          <a:p>
            <a:endParaRPr lang="en-US" sz="2400" dirty="0">
              <a:latin typeface="Segoe UI" panose="020B0502040204020203" pitchFamily="34" charset="0"/>
              <a:ea typeface="Segoe UI" panose="020B0502040204020203" pitchFamily="34" charset="0"/>
              <a:cs typeface="Segoe UI" panose="020B0502040204020203" pitchFamily="34" charset="0"/>
            </a:endParaRPr>
          </a:p>
          <a:p>
            <a:r>
              <a:rPr lang="en-US" sz="2400" dirty="0" smtClean="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architect                </a:t>
            </a:r>
            <a:r>
              <a:rPr lang="en-US" sz="2400" dirty="0" smtClean="0">
                <a:latin typeface="Segoe UI" panose="020B0502040204020203" pitchFamily="34" charset="0"/>
                <a:ea typeface="Segoe UI" panose="020B0502040204020203" pitchFamily="34" charset="0"/>
                <a:cs typeface="Segoe UI" panose="020B0502040204020203" pitchFamily="34" charset="0"/>
              </a:rPr>
              <a:t>smithgroupjjr</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const.</a:t>
            </a:r>
            <a:r>
              <a:rPr lang="en-US" sz="2400" dirty="0" smtClean="0">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manager     </a:t>
            </a:r>
            <a:r>
              <a:rPr lang="en-US" sz="2400" dirty="0" smtClean="0">
                <a:latin typeface="Segoe UI" panose="020B0502040204020203" pitchFamily="34" charset="0"/>
                <a:ea typeface="Segoe UI" panose="020B0502040204020203" pitchFamily="34" charset="0"/>
                <a:cs typeface="Segoe UI" panose="020B0502040204020203" pitchFamily="34" charset="0"/>
              </a:rPr>
              <a:t>p. anges</a:t>
            </a:r>
          </a:p>
          <a:p>
            <a:r>
              <a:rPr lang="en-US" sz="2400" dirty="0" smtClean="0">
                <a:latin typeface="Segoe UI" panose="020B0502040204020203" pitchFamily="34" charset="0"/>
                <a:ea typeface="Segoe UI" panose="020B0502040204020203" pitchFamily="34" charset="0"/>
                <a:cs typeface="Segoe UI" panose="020B0502040204020203" pitchFamily="34" charset="0"/>
              </a:rPr>
              <a:t>	</a:t>
            </a:r>
            <a:endParaRPr lang="en-US" sz="2400"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5</a:t>
            </a:fld>
            <a:endParaRPr lang="en-US" dirty="0"/>
          </a:p>
        </p:txBody>
      </p:sp>
    </p:spTree>
    <p:extLst>
      <p:ext uri="{BB962C8B-B14F-4D97-AF65-F5344CB8AC3E}">
        <p14:creationId xmlns:p14="http://schemas.microsoft.com/office/powerpoint/2010/main" val="436662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6"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4" y="990599"/>
            <a:ext cx="4415086" cy="324037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94" y="997203"/>
            <a:ext cx="1524000" cy="936625"/>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7" y="2023585"/>
            <a:ext cx="1495056" cy="931793"/>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6" cy="931792"/>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795" y="4033206"/>
            <a:ext cx="1536699" cy="957747"/>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6" y="5074170"/>
            <a:ext cx="1522228" cy="960029"/>
          </a:xfrm>
          <a:prstGeom prst="rect">
            <a:avLst/>
          </a:prstGeom>
        </p:spPr>
      </p:pic>
      <p:sp>
        <p:nvSpPr>
          <p:cNvPr id="20" name="TextBox 19"/>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50</a:t>
            </a:fld>
            <a:endParaRPr lang="en-US" dirty="0"/>
          </a:p>
        </p:txBody>
      </p:sp>
    </p:spTree>
    <p:extLst>
      <p:ext uri="{BB962C8B-B14F-4D97-AF65-F5344CB8AC3E}">
        <p14:creationId xmlns:p14="http://schemas.microsoft.com/office/powerpoint/2010/main" val="196878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325111"/>
            <a:ext cx="3886200" cy="2592825"/>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228600" y="1299150"/>
            <a:ext cx="9144000" cy="738664"/>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schematic II</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clrChange>
              <a:clrFrom>
                <a:srgbClr val="070906"/>
              </a:clrFrom>
              <a:clrTo>
                <a:srgbClr val="070906">
                  <a:alpha val="0"/>
                </a:srgbClr>
              </a:clrTo>
            </a:clrChange>
            <a:extLst>
              <a:ext uri="{28A0092B-C50C-407E-A947-70E740481C1C}">
                <a14:useLocalDpi xmlns:a14="http://schemas.microsoft.com/office/drawing/2010/main" val="0"/>
              </a:ext>
            </a:extLst>
          </a:blip>
          <a:stretch>
            <a:fillRect/>
          </a:stretch>
        </p:blipFill>
        <p:spPr>
          <a:xfrm>
            <a:off x="4709886" y="1794924"/>
            <a:ext cx="4510314" cy="3612524"/>
          </a:xfrm>
          <a:prstGeom prst="rect">
            <a:avLst/>
          </a:prstGeom>
        </p:spPr>
      </p:pic>
      <p:sp>
        <p:nvSpPr>
          <p:cNvPr id="7" name="TextBox 6"/>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51</a:t>
            </a:fld>
            <a:endParaRPr lang="en-US" dirty="0"/>
          </a:p>
        </p:txBody>
      </p:sp>
    </p:spTree>
    <p:extLst>
      <p:ext uri="{BB962C8B-B14F-4D97-AF65-F5344CB8AC3E}">
        <p14:creationId xmlns:p14="http://schemas.microsoft.com/office/powerpoint/2010/main" val="1908386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07617" y="1296420"/>
            <a:ext cx="6128765" cy="4265159"/>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52</a:t>
            </a:fld>
            <a:endParaRPr lang="en-US" dirty="0"/>
          </a:p>
        </p:txBody>
      </p:sp>
    </p:spTree>
    <p:extLst>
      <p:ext uri="{BB962C8B-B14F-4D97-AF65-F5344CB8AC3E}">
        <p14:creationId xmlns:p14="http://schemas.microsoft.com/office/powerpoint/2010/main" val="3326746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5" y="4204136"/>
            <a:ext cx="4415084"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5" y="990599"/>
            <a:ext cx="4415084" cy="324037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89" y="997203"/>
            <a:ext cx="1502809" cy="93662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265" y="2023585"/>
            <a:ext cx="1495055" cy="931793"/>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265" y="3022192"/>
            <a:ext cx="1495055" cy="931792"/>
          </a:xfrm>
          <a:prstGeom prst="rect">
            <a:avLst/>
          </a:prstGeom>
        </p:spPr>
      </p:pic>
      <p:sp>
        <p:nvSpPr>
          <p:cNvPr id="24" name="TextBox 23"/>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53</a:t>
            </a:fld>
            <a:endParaRPr lang="en-US" dirty="0"/>
          </a:p>
        </p:txBody>
      </p:sp>
    </p:spTree>
    <p:extLst>
      <p:ext uri="{BB962C8B-B14F-4D97-AF65-F5344CB8AC3E}">
        <p14:creationId xmlns:p14="http://schemas.microsoft.com/office/powerpoint/2010/main" val="86866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5" y="4204136"/>
            <a:ext cx="4415084"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5" y="990599"/>
            <a:ext cx="4415084" cy="324036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5389" y="997203"/>
            <a:ext cx="1502809" cy="936625"/>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2023585"/>
            <a:ext cx="1495055" cy="931793"/>
          </a:xfrm>
          <a:prstGeom prst="rect">
            <a:avLst/>
          </a:prstGeom>
        </p:spPr>
      </p:pic>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5" cy="931792"/>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5389" y="4033206"/>
            <a:ext cx="1498931" cy="957747"/>
          </a:xfrm>
          <a:prstGeom prst="rect">
            <a:avLst/>
          </a:prstGeom>
        </p:spPr>
      </p:pic>
      <p:sp>
        <p:nvSpPr>
          <p:cNvPr id="24" name="TextBox 23"/>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54</a:t>
            </a:fld>
            <a:endParaRPr lang="en-US" dirty="0"/>
          </a:p>
        </p:txBody>
      </p:sp>
    </p:spTree>
    <p:extLst>
      <p:ext uri="{BB962C8B-B14F-4D97-AF65-F5344CB8AC3E}">
        <p14:creationId xmlns:p14="http://schemas.microsoft.com/office/powerpoint/2010/main" val="15355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3"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5" y="990599"/>
            <a:ext cx="4415083" cy="3240369"/>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5389" y="997203"/>
            <a:ext cx="1502809" cy="936625"/>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2023585"/>
            <a:ext cx="1495055" cy="931793"/>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5" cy="931792"/>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5389" y="4033206"/>
            <a:ext cx="1498931" cy="957747"/>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265" y="5074170"/>
            <a:ext cx="1495055" cy="960029"/>
          </a:xfrm>
          <a:prstGeom prst="rect">
            <a:avLst/>
          </a:prstGeom>
        </p:spPr>
      </p:pic>
      <p:sp>
        <p:nvSpPr>
          <p:cNvPr id="19" name="TextBox 18"/>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55</a:t>
            </a:fld>
            <a:endParaRPr lang="en-US" dirty="0"/>
          </a:p>
        </p:txBody>
      </p:sp>
    </p:spTree>
    <p:extLst>
      <p:ext uri="{BB962C8B-B14F-4D97-AF65-F5344CB8AC3E}">
        <p14:creationId xmlns:p14="http://schemas.microsoft.com/office/powerpoint/2010/main" val="193363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325111"/>
            <a:ext cx="3886200" cy="2592825"/>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228600" y="1299150"/>
            <a:ext cx="9144000" cy="738664"/>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schematic III</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4">
            <a:clrChange>
              <a:clrFrom>
                <a:srgbClr val="0B0C07"/>
              </a:clrFrom>
              <a:clrTo>
                <a:srgbClr val="0B0C07">
                  <a:alpha val="0"/>
                </a:srgbClr>
              </a:clrTo>
            </a:clrChange>
            <a:extLst>
              <a:ext uri="{28A0092B-C50C-407E-A947-70E740481C1C}">
                <a14:useLocalDpi xmlns:a14="http://schemas.microsoft.com/office/drawing/2010/main" val="0"/>
              </a:ext>
            </a:extLst>
          </a:blip>
          <a:stretch>
            <a:fillRect/>
          </a:stretch>
        </p:blipFill>
        <p:spPr>
          <a:xfrm>
            <a:off x="4938061" y="2325111"/>
            <a:ext cx="3977339" cy="2947064"/>
          </a:xfrm>
          <a:prstGeom prst="rect">
            <a:avLst/>
          </a:prstGeom>
        </p:spPr>
      </p:pic>
      <p:sp>
        <p:nvSpPr>
          <p:cNvPr id="7" name="TextBox 6"/>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91399939-AB98-4A57-BF93-5CB86E874259}" type="slidenum">
              <a:rPr lang="en-US" smtClean="0"/>
              <a:t>56</a:t>
            </a:fld>
            <a:endParaRPr lang="en-US" dirty="0"/>
          </a:p>
        </p:txBody>
      </p:sp>
    </p:spTree>
    <p:extLst>
      <p:ext uri="{BB962C8B-B14F-4D97-AF65-F5344CB8AC3E}">
        <p14:creationId xmlns:p14="http://schemas.microsoft.com/office/powerpoint/2010/main" val="3336081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07617" y="1296420"/>
            <a:ext cx="6128765" cy="4265159"/>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57</a:t>
            </a:fld>
            <a:endParaRPr lang="en-US" dirty="0"/>
          </a:p>
        </p:txBody>
      </p:sp>
    </p:spTree>
    <p:extLst>
      <p:ext uri="{BB962C8B-B14F-4D97-AF65-F5344CB8AC3E}">
        <p14:creationId xmlns:p14="http://schemas.microsoft.com/office/powerpoint/2010/main" val="318078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3"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5" y="990599"/>
            <a:ext cx="4415083" cy="324036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89" y="997203"/>
            <a:ext cx="1502809" cy="93662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265" y="2023585"/>
            <a:ext cx="1495055" cy="93179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265" y="3022192"/>
            <a:ext cx="1495055" cy="93179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389" y="4033206"/>
            <a:ext cx="1498931" cy="957747"/>
          </a:xfrm>
          <a:prstGeom prst="rect">
            <a:avLst/>
          </a:prstGeom>
        </p:spPr>
      </p:pic>
      <p:sp>
        <p:nvSpPr>
          <p:cNvPr id="19" name="TextBox 18"/>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58</a:t>
            </a:fld>
            <a:endParaRPr lang="en-US" dirty="0"/>
          </a:p>
        </p:txBody>
      </p:sp>
    </p:spTree>
    <p:extLst>
      <p:ext uri="{BB962C8B-B14F-4D97-AF65-F5344CB8AC3E}">
        <p14:creationId xmlns:p14="http://schemas.microsoft.com/office/powerpoint/2010/main" val="32138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514" y="4204136"/>
            <a:ext cx="4415083" cy="1830063"/>
          </a:xfrm>
          <a:prstGeom prst="rect">
            <a:avLst/>
          </a:prstGeom>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ecture hall</a:t>
            </a:r>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515" y="990599"/>
            <a:ext cx="4415083" cy="3240368"/>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5389" y="997203"/>
            <a:ext cx="1502809" cy="936625"/>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2023585"/>
            <a:ext cx="1495055" cy="931793"/>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9265" y="3022192"/>
            <a:ext cx="1495055" cy="931792"/>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5389" y="4033206"/>
            <a:ext cx="1498931" cy="957747"/>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265" y="5088289"/>
            <a:ext cx="1495055" cy="931791"/>
          </a:xfrm>
          <a:prstGeom prst="rect">
            <a:avLst/>
          </a:prstGeom>
        </p:spPr>
      </p:pic>
      <p:sp>
        <p:nvSpPr>
          <p:cNvPr id="19" name="TextBox 18"/>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a:t>
            </a:r>
            <a:r>
              <a:rPr lang="en-US" dirty="0" smtClean="0">
                <a:latin typeface="Segoe UI" panose="020B0502040204020203" pitchFamily="34" charset="0"/>
                <a:ea typeface="Segoe UI" panose="020B0502040204020203" pitchFamily="34" charset="0"/>
                <a:cs typeface="Segoe UI" panose="020B0502040204020203" pitchFamily="34" charset="0"/>
              </a:rPr>
              <a:t>lecture hall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59</a:t>
            </a:fld>
            <a:endParaRPr lang="en-US" dirty="0"/>
          </a:p>
        </p:txBody>
      </p:sp>
    </p:spTree>
    <p:extLst>
      <p:ext uri="{BB962C8B-B14F-4D97-AF65-F5344CB8AC3E}">
        <p14:creationId xmlns:p14="http://schemas.microsoft.com/office/powerpoint/2010/main" val="420650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2" y="6448254"/>
            <a:ext cx="8868228" cy="923330"/>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b</a:t>
            </a:r>
            <a:r>
              <a:rPr lang="en-US" dirty="0" smtClean="0">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concept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location</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425" y="996334"/>
            <a:ext cx="6294922" cy="5252066"/>
          </a:xfrm>
          <a:prstGeom prst="rect">
            <a:avLst/>
          </a:prstGeom>
        </p:spPr>
      </p:pic>
      <p:cxnSp>
        <p:nvCxnSpPr>
          <p:cNvPr id="8" name="Straight Arrow Connector 7"/>
          <p:cNvCxnSpPr/>
          <p:nvPr/>
        </p:nvCxnSpPr>
        <p:spPr>
          <a:xfrm flipV="1">
            <a:off x="685800" y="5638800"/>
            <a:ext cx="0" cy="53340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3400" y="5257800"/>
            <a:ext cx="457200" cy="369332"/>
          </a:xfrm>
          <a:prstGeom prst="rect">
            <a:avLst/>
          </a:prstGeom>
          <a:noFill/>
        </p:spPr>
        <p:txBody>
          <a:bodyPr wrap="square" rtlCol="0">
            <a:spAutoFit/>
          </a:bodyPr>
          <a:lstStyle/>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t>
            </a: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6</a:t>
            </a:fld>
            <a:endParaRPr lang="en-US" dirty="0"/>
          </a:p>
        </p:txBody>
      </p:sp>
    </p:spTree>
    <p:extLst>
      <p:ext uri="{BB962C8B-B14F-4D97-AF65-F5344CB8AC3E}">
        <p14:creationId xmlns:p14="http://schemas.microsoft.com/office/powerpoint/2010/main" val="158383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080A07"/>
              </a:clrFrom>
              <a:clrTo>
                <a:srgbClr val="080A07">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6257" y="742890"/>
            <a:ext cx="8420542" cy="5886509"/>
          </a:xfrm>
          <a:prstGeom prst="rect">
            <a:avLst/>
          </a:prstGeom>
        </p:spPr>
      </p:pic>
      <p:sp>
        <p:nvSpPr>
          <p:cNvPr id="6" name="TextBox 5"/>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onnections through 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lecture hall | </a:t>
            </a:r>
            <a:r>
              <a:rPr lang="en-US" dirty="0" smtClean="0">
                <a:latin typeface="Segoe UI" panose="020B0502040204020203" pitchFamily="34" charset="0"/>
                <a:ea typeface="Segoe UI" panose="020B0502040204020203" pitchFamily="34" charset="0"/>
                <a:cs typeface="Segoe UI" panose="020B0502040204020203" pitchFamily="34" charset="0"/>
              </a:rPr>
              <a:t>conclusion</a:t>
            </a:r>
            <a:endParaRPr lang="en-US" dirty="0">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60</a:t>
            </a:fld>
            <a:endParaRPr lang="en-US" dirty="0"/>
          </a:p>
        </p:txBody>
      </p:sp>
    </p:spTree>
    <p:extLst>
      <p:ext uri="{BB962C8B-B14F-4D97-AF65-F5344CB8AC3E}">
        <p14:creationId xmlns:p14="http://schemas.microsoft.com/office/powerpoint/2010/main" val="18643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070906"/>
              </a:clrFrom>
              <a:clrTo>
                <a:srgbClr val="070906">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6258" y="742890"/>
            <a:ext cx="8420540" cy="5886509"/>
          </a:xfrm>
          <a:prstGeom prst="rect">
            <a:avLst/>
          </a:prstGeom>
        </p:spPr>
      </p:pic>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lecture hall | </a:t>
            </a:r>
            <a:r>
              <a:rPr lang="en-US" dirty="0" smtClean="0">
                <a:latin typeface="Segoe UI" panose="020B0502040204020203" pitchFamily="34" charset="0"/>
                <a:ea typeface="Segoe UI" panose="020B0502040204020203" pitchFamily="34" charset="0"/>
                <a:cs typeface="Segoe UI" panose="020B0502040204020203" pitchFamily="34" charset="0"/>
              </a:rPr>
              <a:t>conclusion</a:t>
            </a:r>
            <a:endParaRPr lang="en-US" dirty="0">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onnections through 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5">
            <a:clrChange>
              <a:clrFrom>
                <a:srgbClr val="0A0C09"/>
              </a:clrFrom>
              <a:clrTo>
                <a:srgbClr val="0A0C09">
                  <a:alpha val="0"/>
                </a:srgbClr>
              </a:clrTo>
            </a:clrChange>
            <a:extLst>
              <a:ext uri="{28A0092B-C50C-407E-A947-70E740481C1C}">
                <a14:useLocalDpi xmlns:a14="http://schemas.microsoft.com/office/drawing/2010/main" val="0"/>
              </a:ext>
            </a:extLst>
          </a:blip>
          <a:stretch>
            <a:fillRect/>
          </a:stretch>
        </p:blipFill>
        <p:spPr>
          <a:xfrm>
            <a:off x="275771" y="888842"/>
            <a:ext cx="2275801" cy="1854357"/>
          </a:xfrm>
          <a:prstGeom prst="rect">
            <a:avLst/>
          </a:prstGeom>
        </p:spPr>
      </p:pic>
      <p:pic>
        <p:nvPicPr>
          <p:cNvPr id="9" name="Picture 8"/>
          <p:cNvPicPr>
            <a:picLocks noChangeAspect="1"/>
          </p:cNvPicPr>
          <p:nvPr/>
        </p:nvPicPr>
        <p:blipFill>
          <a:blip r:embed="rId6">
            <a:clrChange>
              <a:clrFrom>
                <a:srgbClr val="0C070B"/>
              </a:clrFrom>
              <a:clrTo>
                <a:srgbClr val="0C070B">
                  <a:alpha val="0"/>
                </a:srgbClr>
              </a:clrTo>
            </a:clrChange>
            <a:extLst>
              <a:ext uri="{28A0092B-C50C-407E-A947-70E740481C1C}">
                <a14:useLocalDpi xmlns:a14="http://schemas.microsoft.com/office/drawing/2010/main" val="0"/>
              </a:ext>
            </a:extLst>
          </a:blip>
          <a:stretch>
            <a:fillRect/>
          </a:stretch>
        </p:blipFill>
        <p:spPr>
          <a:xfrm>
            <a:off x="5335912" y="4608986"/>
            <a:ext cx="1614519" cy="1594337"/>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61</a:t>
            </a:fld>
            <a:endParaRPr lang="en-US" dirty="0"/>
          </a:p>
        </p:txBody>
      </p:sp>
    </p:spTree>
    <p:extLst>
      <p:ext uri="{BB962C8B-B14F-4D97-AF65-F5344CB8AC3E}">
        <p14:creationId xmlns:p14="http://schemas.microsoft.com/office/powerpoint/2010/main" val="31000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concept | scrim | lobby | classroom | lecture hall | </a:t>
            </a:r>
            <a:r>
              <a:rPr lang="en-US" dirty="0" smtClean="0">
                <a:latin typeface="Segoe UI" panose="020B0502040204020203" pitchFamily="34" charset="0"/>
                <a:ea typeface="Segoe UI" panose="020B0502040204020203" pitchFamily="34" charset="0"/>
                <a:cs typeface="Segoe UI" panose="020B0502040204020203" pitchFamily="34" charset="0"/>
              </a:rPr>
              <a:t>conclusion</a:t>
            </a:r>
            <a:endParaRPr lang="en-US" dirty="0">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102" r="41478"/>
          <a:stretch/>
        </p:blipFill>
        <p:spPr>
          <a:xfrm>
            <a:off x="3581400" y="1143000"/>
            <a:ext cx="1471853" cy="478149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066" r="39847"/>
          <a:stretch/>
        </p:blipFill>
        <p:spPr>
          <a:xfrm>
            <a:off x="1852852" y="1142999"/>
            <a:ext cx="1471853" cy="478149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7120" r="45145"/>
          <a:stretch/>
        </p:blipFill>
        <p:spPr>
          <a:xfrm>
            <a:off x="5309948" y="1143000"/>
            <a:ext cx="1471852" cy="4781491"/>
          </a:xfrm>
          <a:prstGeom prst="rect">
            <a:avLst/>
          </a:prstGeom>
        </p:spPr>
      </p:pic>
      <p:sp>
        <p:nvSpPr>
          <p:cNvPr id="12" name="TextBox 11"/>
          <p:cNvSpPr txBox="1"/>
          <p:nvPr/>
        </p:nvSpPr>
        <p:spPr>
          <a:xfrm>
            <a:off x="275772" y="342781"/>
            <a:ext cx="5867400" cy="800219"/>
          </a:xfrm>
          <a:prstGeom prst="rect">
            <a:avLst/>
          </a:prstGeom>
          <a:noFill/>
        </p:spPr>
        <p:txBody>
          <a:bodyPr wrap="square" rtlCol="0">
            <a:spAutoFit/>
          </a:bodyPr>
          <a:lstStyle/>
          <a:p>
            <a:r>
              <a:rPr lang="en-US" sz="2800" dirty="0">
                <a:latin typeface="Segoe UI" panose="020B0502040204020203" pitchFamily="34" charset="0"/>
                <a:ea typeface="Segoe UI" panose="020B0502040204020203" pitchFamily="34" charset="0"/>
                <a:cs typeface="Segoe UI" panose="020B0502040204020203" pitchFamily="34" charset="0"/>
              </a:rPr>
              <a:t>c</a:t>
            </a:r>
            <a:r>
              <a:rPr lang="en-US" sz="2800" dirty="0" smtClean="0">
                <a:latin typeface="Segoe UI" panose="020B0502040204020203" pitchFamily="34" charset="0"/>
                <a:ea typeface="Segoe UI" panose="020B0502040204020203" pitchFamily="34" charset="0"/>
                <a:cs typeface="Segoe UI" panose="020B0502040204020203" pitchFamily="34" charset="0"/>
              </a:rPr>
              <a:t>onnections through biomimicry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fld id="{91399939-AB98-4A57-BF93-5CB86E874259}" type="slidenum">
              <a:rPr lang="en-US" smtClean="0"/>
              <a:t>62</a:t>
            </a:fld>
            <a:endParaRPr lang="en-US" dirty="0"/>
          </a:p>
        </p:txBody>
      </p:sp>
    </p:spTree>
    <p:extLst>
      <p:ext uri="{BB962C8B-B14F-4D97-AF65-F5344CB8AC3E}">
        <p14:creationId xmlns:p14="http://schemas.microsoft.com/office/powerpoint/2010/main" val="1193174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t</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hank you</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p:cNvSpPr txBox="1"/>
          <p:nvPr/>
        </p:nvSpPr>
        <p:spPr>
          <a:xfrm>
            <a:off x="-228600" y="1299150"/>
            <a:ext cx="9144000" cy="3323987"/>
          </a:xfrm>
          <a:prstGeom prst="rect">
            <a:avLst/>
          </a:prstGeom>
          <a:noFill/>
        </p:spPr>
        <p:txBody>
          <a:bodyPr wrap="square" rtlCol="0">
            <a:spAutoFit/>
          </a:bodyPr>
          <a:lstStyle/>
          <a:p>
            <a:r>
              <a:rPr lang="en-US" sz="2400"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Shawn Good</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Dr. </a:t>
            </a:r>
            <a:r>
              <a:rPr lang="en-US" sz="2400" dirty="0">
                <a:latin typeface="Segoe UI" panose="020B0502040204020203" pitchFamily="34" charset="0"/>
                <a:ea typeface="Segoe UI" panose="020B0502040204020203" pitchFamily="34" charset="0"/>
                <a:cs typeface="Segoe UI" panose="020B0502040204020203" pitchFamily="34" charset="0"/>
              </a:rPr>
              <a:t>M</a:t>
            </a:r>
            <a:r>
              <a:rPr lang="en-US" sz="2400" dirty="0" smtClean="0">
                <a:latin typeface="Segoe UI" panose="020B0502040204020203" pitchFamily="34" charset="0"/>
                <a:ea typeface="Segoe UI" panose="020B0502040204020203" pitchFamily="34" charset="0"/>
                <a:cs typeface="Segoe UI" panose="020B0502040204020203" pitchFamily="34" charset="0"/>
              </a:rPr>
              <a:t>istrick</a:t>
            </a:r>
          </a:p>
          <a:p>
            <a:r>
              <a:rPr lang="en-US" sz="2400" dirty="0">
                <a:latin typeface="Segoe UI" panose="020B0502040204020203" pitchFamily="34" charset="0"/>
                <a:ea typeface="Segoe UI" panose="020B0502040204020203" pitchFamily="34" charset="0"/>
                <a:cs typeface="Segoe UI" panose="020B0502040204020203" pitchFamily="34" charset="0"/>
              </a:rPr>
              <a:t>	D</a:t>
            </a:r>
            <a:r>
              <a:rPr lang="en-US" sz="2400" dirty="0" smtClean="0">
                <a:latin typeface="Segoe UI" panose="020B0502040204020203" pitchFamily="34" charset="0"/>
                <a:ea typeface="Segoe UI" panose="020B0502040204020203" pitchFamily="34" charset="0"/>
                <a:cs typeface="Segoe UI" panose="020B0502040204020203" pitchFamily="34" charset="0"/>
              </a:rPr>
              <a:t>r. </a:t>
            </a:r>
            <a:r>
              <a:rPr lang="en-US" sz="2400" dirty="0">
                <a:latin typeface="Segoe UI" panose="020B0502040204020203" pitchFamily="34" charset="0"/>
                <a:ea typeface="Segoe UI" panose="020B0502040204020203" pitchFamily="34" charset="0"/>
                <a:cs typeface="Segoe UI" panose="020B0502040204020203" pitchFamily="34" charset="0"/>
              </a:rPr>
              <a:t>H</a:t>
            </a:r>
            <a:r>
              <a:rPr lang="en-US" sz="2400" dirty="0" smtClean="0">
                <a:latin typeface="Segoe UI" panose="020B0502040204020203" pitchFamily="34" charset="0"/>
                <a:ea typeface="Segoe UI" panose="020B0502040204020203" pitchFamily="34" charset="0"/>
                <a:cs typeface="Segoe UI" panose="020B0502040204020203" pitchFamily="34" charset="0"/>
              </a:rPr>
              <a:t>ouser</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Penn State AE Department</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SmithGroupJJR</a:t>
            </a:r>
          </a:p>
          <a:p>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smtClean="0">
                <a:latin typeface="Segoe UI" panose="020B0502040204020203" pitchFamily="34" charset="0"/>
                <a:ea typeface="Segoe UI" panose="020B0502040204020203" pitchFamily="34" charset="0"/>
                <a:cs typeface="Segoe UI" panose="020B0502040204020203" pitchFamily="34" charset="0"/>
              </a:rPr>
              <a:t>Lutron</a:t>
            </a:r>
            <a:r>
              <a:rPr lang="en-US" sz="2400" dirty="0">
                <a:latin typeface="Segoe UI" panose="020B0502040204020203" pitchFamily="34" charset="0"/>
                <a:ea typeface="Segoe UI" panose="020B0502040204020203" pitchFamily="34" charset="0"/>
                <a:cs typeface="Segoe UI" panose="020B0502040204020203" pitchFamily="34" charset="0"/>
              </a:rPr>
              <a:t>	</a:t>
            </a:r>
          </a:p>
          <a:p>
            <a:endParaRPr lang="en-US" sz="24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63</a:t>
            </a:fld>
            <a:endParaRPr lang="en-US" dirty="0"/>
          </a:p>
        </p:txBody>
      </p:sp>
    </p:spTree>
    <p:extLst>
      <p:ext uri="{BB962C8B-B14F-4D97-AF65-F5344CB8AC3E}">
        <p14:creationId xmlns:p14="http://schemas.microsoft.com/office/powerpoint/2010/main" val="321304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references</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p:cNvSpPr txBox="1"/>
          <p:nvPr/>
        </p:nvSpPr>
        <p:spPr>
          <a:xfrm>
            <a:off x="685800" y="1299150"/>
            <a:ext cx="8229600" cy="4154984"/>
          </a:xfrm>
          <a:prstGeom prst="rect">
            <a:avLst/>
          </a:prstGeom>
          <a:noFill/>
        </p:spPr>
        <p:txBody>
          <a:bodyPr wrap="square" rtlCol="0">
            <a:spAutoFit/>
          </a:bodyPr>
          <a:lstStyle/>
          <a:p>
            <a:pPr>
              <a:lnSpc>
                <a:spcPct val="200000"/>
              </a:lnSpc>
            </a:pPr>
            <a:r>
              <a:rPr lang="en-US" sz="1200" dirty="0"/>
              <a:t>http://farm8.staticflickr.com/7053/6860659863_a9ce796709_o.jpg</a:t>
            </a:r>
          </a:p>
          <a:p>
            <a:pPr>
              <a:lnSpc>
                <a:spcPct val="200000"/>
              </a:lnSpc>
            </a:pPr>
            <a:r>
              <a:rPr lang="en-US" sz="1200" dirty="0"/>
              <a:t>http://www.corbisimages.com/images/Corbis-42-21818497.jpg?size=67&amp;uid=115a2d8e-50cd-4d27-a282-dbd2ca2dea47</a:t>
            </a:r>
          </a:p>
          <a:p>
            <a:pPr>
              <a:lnSpc>
                <a:spcPct val="200000"/>
              </a:lnSpc>
            </a:pPr>
            <a:r>
              <a:rPr lang="en-US" sz="1200" dirty="0"/>
              <a:t>http://www.wallpaperup.com/uploads/wallpapers/2013/01/01/27252/7aed01fc2712feed95a6c622351f6d67.jpg</a:t>
            </a:r>
          </a:p>
          <a:p>
            <a:pPr>
              <a:lnSpc>
                <a:spcPct val="200000"/>
              </a:lnSpc>
            </a:pPr>
            <a:r>
              <a:rPr lang="en-US" sz="1200" dirty="0"/>
              <a:t>http://starwall.info/orange-autumn-tree-leaves-art-prints-baslee-troutman.html</a:t>
            </a:r>
          </a:p>
          <a:p>
            <a:pPr>
              <a:lnSpc>
                <a:spcPct val="200000"/>
              </a:lnSpc>
            </a:pPr>
            <a:r>
              <a:rPr lang="en-US" sz="1200" dirty="0"/>
              <a:t>http://www.wallsfeed.com/tree-trunk-roots/</a:t>
            </a:r>
          </a:p>
          <a:p>
            <a:pPr>
              <a:lnSpc>
                <a:spcPct val="200000"/>
              </a:lnSpc>
            </a:pPr>
            <a:r>
              <a:rPr lang="en-US" sz="1200" dirty="0"/>
              <a:t>http://www.borealgardening.com/resources/maple_tree_bud.jpg</a:t>
            </a:r>
          </a:p>
          <a:p>
            <a:pPr>
              <a:lnSpc>
                <a:spcPct val="200000"/>
              </a:lnSpc>
            </a:pPr>
            <a:r>
              <a:rPr lang="en-US" sz="1200" dirty="0"/>
              <a:t>http://farm1.static.flickr.com/44/155429994_563c44e895.jpg</a:t>
            </a:r>
          </a:p>
          <a:p>
            <a:pPr>
              <a:lnSpc>
                <a:spcPct val="200000"/>
              </a:lnSpc>
            </a:pPr>
            <a:r>
              <a:rPr lang="en-US" sz="1200" dirty="0"/>
              <a:t>http://</a:t>
            </a:r>
            <a:r>
              <a:rPr lang="en-US" sz="1200" dirty="0" smtClean="0"/>
              <a:t>www.chemlabs.bris.ac.uk/cetlpics/Outreach/Chemnet_NAGTY06labbig.jpg</a:t>
            </a:r>
            <a:endParaRPr lang="en-US" sz="1200" dirty="0"/>
          </a:p>
          <a:p>
            <a:pPr>
              <a:lnSpc>
                <a:spcPct val="200000"/>
              </a:lnSpc>
            </a:pPr>
            <a:r>
              <a:rPr lang="en-US" sz="1200" dirty="0"/>
              <a:t>ASHRAE 90.1 – 2010</a:t>
            </a:r>
          </a:p>
          <a:p>
            <a:pPr>
              <a:lnSpc>
                <a:spcPct val="200000"/>
              </a:lnSpc>
            </a:pPr>
            <a:r>
              <a:rPr lang="en-US" sz="1200" dirty="0" smtClean="0"/>
              <a:t>IES Handbook</a:t>
            </a:r>
          </a:p>
          <a:p>
            <a:pPr>
              <a:lnSpc>
                <a:spcPct val="200000"/>
              </a:lnSpc>
            </a:pPr>
            <a:r>
              <a:rPr lang="en-US" sz="1200" dirty="0" smtClean="0"/>
              <a:t>LEED </a:t>
            </a:r>
            <a:endParaRPr lang="en-US" sz="1200" dirty="0"/>
          </a:p>
        </p:txBody>
      </p:sp>
      <p:sp>
        <p:nvSpPr>
          <p:cNvPr id="2" name="Slide Number Placeholder 1"/>
          <p:cNvSpPr>
            <a:spLocks noGrp="1"/>
          </p:cNvSpPr>
          <p:nvPr>
            <p:ph type="sldNum" sz="quarter" idx="12"/>
          </p:nvPr>
        </p:nvSpPr>
        <p:spPr/>
        <p:txBody>
          <a:bodyPr/>
          <a:lstStyle/>
          <a:p>
            <a:fld id="{91399939-AB98-4A57-BF93-5CB86E874259}" type="slidenum">
              <a:rPr lang="en-US" smtClean="0"/>
              <a:t>64</a:t>
            </a:fld>
            <a:endParaRPr lang="en-US" dirty="0"/>
          </a:p>
        </p:txBody>
      </p:sp>
    </p:spTree>
    <p:extLst>
      <p:ext uri="{BB962C8B-B14F-4D97-AF65-F5344CB8AC3E}">
        <p14:creationId xmlns:p14="http://schemas.microsoft.com/office/powerpoint/2010/main" val="2340122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upport | scrim</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275772" y="1211942"/>
            <a:ext cx="8487228" cy="1661993"/>
          </a:xfrm>
          <a:prstGeom prst="rect">
            <a:avLst/>
          </a:prstGeom>
          <a:noFill/>
        </p:spPr>
        <p:txBody>
          <a:bodyPr wrap="square" rtlCol="0">
            <a:spAutoFit/>
          </a:bodyPr>
          <a:lstStyle/>
          <a:p>
            <a:pPr algn="just"/>
            <a:r>
              <a:rPr lang="en-US" sz="1400" dirty="0" smtClean="0"/>
              <a:t>The </a:t>
            </a:r>
            <a:r>
              <a:rPr lang="en-US" sz="1400" dirty="0"/>
              <a:t>vertical scrim is a single sheet of painted aluminum panel with areas of solid metal, </a:t>
            </a:r>
            <a:r>
              <a:rPr lang="en-US" sz="1400" dirty="0" smtClean="0"/>
              <a:t>perforated </a:t>
            </a:r>
            <a:r>
              <a:rPr lang="en-US" sz="1400" dirty="0"/>
              <a:t>metal with a 40% openness factor (3/8” diameter holes), and voids to create </a:t>
            </a:r>
            <a:r>
              <a:rPr lang="en-US" sz="1400" dirty="0" smtClean="0"/>
              <a:t>the </a:t>
            </a:r>
            <a:r>
              <a:rPr lang="en-US" sz="1400" dirty="0"/>
              <a:t>appearance of multiple layers. The panel units are 3/8” thick.  The curtain wall is a </a:t>
            </a:r>
            <a:r>
              <a:rPr lang="en-US" sz="1400" dirty="0" smtClean="0"/>
              <a:t>butt </a:t>
            </a:r>
            <a:r>
              <a:rPr lang="en-US" sz="1400" dirty="0"/>
              <a:t>glazed system with painted aluminum mullions and 1” insulated clear and </a:t>
            </a:r>
            <a:r>
              <a:rPr lang="en-US" sz="1400" dirty="0" smtClean="0"/>
              <a:t>spandrel</a:t>
            </a:r>
            <a:r>
              <a:rPr lang="en-US" sz="1400" dirty="0"/>
              <a:t> </a:t>
            </a:r>
            <a:r>
              <a:rPr lang="en-US" sz="1400" dirty="0" smtClean="0"/>
              <a:t>glass</a:t>
            </a:r>
            <a:r>
              <a:rPr lang="en-US" sz="1400" dirty="0"/>
              <a:t>, adding frit where the scrim does not screen the glazing along the second floor. </a:t>
            </a:r>
            <a:r>
              <a:rPr lang="en-US" sz="1400" dirty="0" smtClean="0"/>
              <a:t> Metal </a:t>
            </a:r>
            <a:r>
              <a:rPr lang="en-US" sz="1400" dirty="0"/>
              <a:t>panels on the southern face of the building are white and gray.  Natural low-e </a:t>
            </a:r>
            <a:r>
              <a:rPr lang="en-US" sz="1400" dirty="0" smtClean="0"/>
              <a:t>1” clear </a:t>
            </a:r>
            <a:r>
              <a:rPr lang="en-US" sz="1400" dirty="0"/>
              <a:t>insulated glazing units span the ground floor corridor and lobby.</a:t>
            </a:r>
          </a:p>
          <a:p>
            <a:endParaRPr lang="en-US"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54" r="6389"/>
          <a:stretch/>
        </p:blipFill>
        <p:spPr>
          <a:xfrm>
            <a:off x="275772" y="2757311"/>
            <a:ext cx="3610428" cy="341488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73" r="15726"/>
          <a:stretch/>
        </p:blipFill>
        <p:spPr>
          <a:xfrm>
            <a:off x="4152900" y="2743200"/>
            <a:ext cx="1841500" cy="3429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597" y="2743200"/>
            <a:ext cx="2571750" cy="3429000"/>
          </a:xfrm>
          <a:prstGeom prst="rect">
            <a:avLst/>
          </a:prstGeom>
        </p:spPr>
      </p:pic>
      <p:sp>
        <p:nvSpPr>
          <p:cNvPr id="6" name="Slide Number Placeholder 5"/>
          <p:cNvSpPr>
            <a:spLocks noGrp="1"/>
          </p:cNvSpPr>
          <p:nvPr>
            <p:ph type="sldNum" sz="quarter" idx="12"/>
          </p:nvPr>
        </p:nvSpPr>
        <p:spPr/>
        <p:txBody>
          <a:bodyPr/>
          <a:lstStyle/>
          <a:p>
            <a:fld id="{91399939-AB98-4A57-BF93-5CB86E874259}" type="slidenum">
              <a:rPr lang="en-US" smtClean="0"/>
              <a:t>65</a:t>
            </a:fld>
            <a:endParaRPr lang="en-US" dirty="0"/>
          </a:p>
        </p:txBody>
      </p:sp>
    </p:spTree>
    <p:extLst>
      <p:ext uri="{BB962C8B-B14F-4D97-AF65-F5344CB8AC3E}">
        <p14:creationId xmlns:p14="http://schemas.microsoft.com/office/powerpoint/2010/main" val="8049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upport | scrim</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190751"/>
            <a:ext cx="3483428" cy="2209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326" y="1181100"/>
            <a:ext cx="4504674" cy="4381500"/>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66</a:t>
            </a:fld>
            <a:endParaRPr lang="en-US" dirty="0"/>
          </a:p>
        </p:txBody>
      </p:sp>
    </p:spTree>
    <p:extLst>
      <p:ext uri="{BB962C8B-B14F-4D97-AF65-F5344CB8AC3E}">
        <p14:creationId xmlns:p14="http://schemas.microsoft.com/office/powerpoint/2010/main" val="182676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upport | 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275772" y="1211942"/>
            <a:ext cx="8048229" cy="1200329"/>
          </a:xfrm>
          <a:prstGeom prst="rect">
            <a:avLst/>
          </a:prstGeom>
          <a:noFill/>
        </p:spPr>
        <p:txBody>
          <a:bodyPr wrap="none" rtlCol="0">
            <a:spAutoFit/>
          </a:bodyPr>
          <a:lstStyle/>
          <a:p>
            <a:r>
              <a:rPr lang="en-US" dirty="0" smtClean="0"/>
              <a:t>Lobby wall: single sided ViviChrome Scribe consists of a color interlayer (ultra white)</a:t>
            </a:r>
          </a:p>
          <a:p>
            <a:r>
              <a:rPr lang="en-US" dirty="0" smtClean="0"/>
              <a:t>b/w a transparent tile of glass and an opaque glass backer.</a:t>
            </a:r>
          </a:p>
          <a:p>
            <a:endParaRPr lang="en-US" dirty="0" smtClean="0"/>
          </a:p>
          <a:p>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788521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127500"/>
            <a:ext cx="3657600" cy="2438400"/>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67</a:t>
            </a:fld>
            <a:endParaRPr lang="en-US" dirty="0"/>
          </a:p>
        </p:txBody>
      </p:sp>
    </p:spTree>
    <p:extLst>
      <p:ext uri="{BB962C8B-B14F-4D97-AF65-F5344CB8AC3E}">
        <p14:creationId xmlns:p14="http://schemas.microsoft.com/office/powerpoint/2010/main" val="322231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39850"/>
            <a:ext cx="776637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upport | lobby</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339850"/>
            <a:ext cx="5962846" cy="3103442"/>
          </a:xfrm>
          <a:prstGeom prst="rect">
            <a:avLst/>
          </a:prstGeom>
        </p:spPr>
      </p:pic>
      <p:sp>
        <p:nvSpPr>
          <p:cNvPr id="3" name="Slide Number Placeholder 2"/>
          <p:cNvSpPr>
            <a:spLocks noGrp="1"/>
          </p:cNvSpPr>
          <p:nvPr>
            <p:ph type="sldNum" sz="quarter" idx="12"/>
          </p:nvPr>
        </p:nvSpPr>
        <p:spPr/>
        <p:txBody>
          <a:bodyPr/>
          <a:lstStyle/>
          <a:p>
            <a:fld id="{91399939-AB98-4A57-BF93-5CB86E874259}" type="slidenum">
              <a:rPr lang="en-US" smtClean="0"/>
              <a:t>68</a:t>
            </a:fld>
            <a:endParaRPr lang="en-US" dirty="0"/>
          </a:p>
        </p:txBody>
      </p:sp>
    </p:spTree>
    <p:extLst>
      <p:ext uri="{BB962C8B-B14F-4D97-AF65-F5344CB8AC3E}">
        <p14:creationId xmlns:p14="http://schemas.microsoft.com/office/powerpoint/2010/main" val="105871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upport | lecture hall</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830" y="1228725"/>
            <a:ext cx="6642340" cy="4400550"/>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69</a:t>
            </a:fld>
            <a:endParaRPr lang="en-US" dirty="0"/>
          </a:p>
        </p:txBody>
      </p:sp>
    </p:spTree>
    <p:extLst>
      <p:ext uri="{BB962C8B-B14F-4D97-AF65-F5344CB8AC3E}">
        <p14:creationId xmlns:p14="http://schemas.microsoft.com/office/powerpoint/2010/main" val="422903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2" y="6448254"/>
            <a:ext cx="8868228" cy="923330"/>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b</a:t>
            </a:r>
            <a:r>
              <a:rPr lang="en-US" dirty="0" smtClean="0">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concept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location</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1143000"/>
            <a:ext cx="3893431" cy="2667000"/>
          </a:xfrm>
          <a:prstGeom prst="rect">
            <a:avLst/>
          </a:prstGeom>
        </p:spPr>
      </p:pic>
      <p:sp>
        <p:nvSpPr>
          <p:cNvPr id="4" name="Oval 3"/>
          <p:cNvSpPr/>
          <p:nvPr/>
        </p:nvSpPr>
        <p:spPr>
          <a:xfrm>
            <a:off x="1200150" y="2286000"/>
            <a:ext cx="381000" cy="38100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155700"/>
            <a:ext cx="4216599" cy="4497706"/>
          </a:xfrm>
          <a:prstGeom prst="rect">
            <a:avLst/>
          </a:prstGeom>
        </p:spPr>
      </p:pic>
      <p:cxnSp>
        <p:nvCxnSpPr>
          <p:cNvPr id="9" name="Straight Connector 8"/>
          <p:cNvCxnSpPr>
            <a:stCxn id="4" idx="0"/>
          </p:cNvCxnSpPr>
          <p:nvPr/>
        </p:nvCxnSpPr>
        <p:spPr>
          <a:xfrm flipV="1">
            <a:off x="1390650" y="1155700"/>
            <a:ext cx="3105150" cy="11303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87475" y="2667000"/>
            <a:ext cx="3108325" cy="298640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85800" y="5638800"/>
            <a:ext cx="228600" cy="45720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3400" y="5257800"/>
            <a:ext cx="457200" cy="369332"/>
          </a:xfrm>
          <a:prstGeom prst="rect">
            <a:avLst/>
          </a:prstGeom>
          <a:noFill/>
        </p:spPr>
        <p:txBody>
          <a:bodyPr wrap="square" rtlCol="0">
            <a:spAutoFit/>
          </a:bodyPr>
          <a:lstStyle/>
          <a:p>
            <a:r>
              <a:rPr lang="en-US"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N</a:t>
            </a:r>
            <a:endParaRPr lang="en-US"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7</a:t>
            </a:fld>
            <a:endParaRPr lang="en-US" dirty="0"/>
          </a:p>
        </p:txBody>
      </p:sp>
    </p:spTree>
    <p:extLst>
      <p:ext uri="{BB962C8B-B14F-4D97-AF65-F5344CB8AC3E}">
        <p14:creationId xmlns:p14="http://schemas.microsoft.com/office/powerpoint/2010/main" val="727529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upport | lecture hall</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70</a:t>
            </a:fld>
            <a:endParaRPr lang="en-US" dirty="0"/>
          </a:p>
        </p:txBody>
      </p:sp>
      <p:pic>
        <p:nvPicPr>
          <p:cNvPr id="5" name="Picture 1026" descr="compartmentscompan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18473"/>
            <a:ext cx="2743200" cy="264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ompartmentssi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913" y="1318472"/>
            <a:ext cx="2725961" cy="264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mpartmentsphlo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86" y="1318472"/>
            <a:ext cx="2743200" cy="264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003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spaces</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3"/>
          <p:cNvSpPr txBox="1"/>
          <p:nvPr/>
        </p:nvSpPr>
        <p:spPr>
          <a:xfrm>
            <a:off x="275772" y="6448254"/>
            <a:ext cx="8868228" cy="923330"/>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b</a:t>
            </a:r>
            <a:r>
              <a:rPr lang="en-US" dirty="0" smtClean="0">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concept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447800"/>
            <a:ext cx="3886200" cy="17490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429000"/>
            <a:ext cx="3886200" cy="17490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447800"/>
            <a:ext cx="3886200" cy="174902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429000"/>
            <a:ext cx="3886200" cy="1749021"/>
          </a:xfrm>
          <a:prstGeom prst="rect">
            <a:avLst/>
          </a:prstGeom>
        </p:spPr>
      </p:pic>
      <p:sp>
        <p:nvSpPr>
          <p:cNvPr id="5" name="TextBox 4"/>
          <p:cNvSpPr txBox="1"/>
          <p:nvPr/>
        </p:nvSpPr>
        <p:spPr>
          <a:xfrm>
            <a:off x="2273300" y="1418822"/>
            <a:ext cx="2133600" cy="369332"/>
          </a:xfrm>
          <a:prstGeom prst="rect">
            <a:avLst/>
          </a:prstGeom>
          <a:noFill/>
        </p:spPr>
        <p:txBody>
          <a:bodyPr wrap="square" rtlCol="0">
            <a:spAutoFit/>
          </a:bodyPr>
          <a:lstStyle/>
          <a:p>
            <a:pPr algn="r"/>
            <a:r>
              <a:rPr lang="en-US" dirty="0">
                <a:latin typeface="Segoe UI" panose="020B0502040204020203" pitchFamily="34" charset="0"/>
                <a:ea typeface="Segoe UI" panose="020B0502040204020203" pitchFamily="34" charset="0"/>
                <a:cs typeface="Segoe UI" panose="020B0502040204020203" pitchFamily="34" charset="0"/>
              </a:rPr>
              <a:t>s</a:t>
            </a:r>
            <a:r>
              <a:rPr lang="en-US" dirty="0" smtClean="0">
                <a:latin typeface="Segoe UI" panose="020B0502040204020203" pitchFamily="34" charset="0"/>
                <a:ea typeface="Segoe UI" panose="020B0502040204020203" pitchFamily="34" charset="0"/>
                <a:cs typeface="Segoe UI" panose="020B0502040204020203" pitchFamily="34" charset="0"/>
              </a:rPr>
              <a:t>crim/facade</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6400800" y="1419854"/>
            <a:ext cx="2133600" cy="369332"/>
          </a:xfrm>
          <a:prstGeom prst="rect">
            <a:avLst/>
          </a:prstGeom>
          <a:noFill/>
        </p:spPr>
        <p:txBody>
          <a:bodyPr wrap="square" rtlCol="0">
            <a:spAutoFit/>
          </a:bodyPr>
          <a:lstStyle/>
          <a:p>
            <a:pPr algn="r"/>
            <a:r>
              <a:rPr lang="en-US" dirty="0" smtClean="0">
                <a:latin typeface="Segoe UI" panose="020B0502040204020203" pitchFamily="34" charset="0"/>
                <a:ea typeface="Segoe UI" panose="020B0502040204020203" pitchFamily="34" charset="0"/>
                <a:cs typeface="Segoe UI" panose="020B0502040204020203" pitchFamily="34" charset="0"/>
              </a:rPr>
              <a:t>lobby</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6400800" y="3414786"/>
            <a:ext cx="2133600" cy="369332"/>
          </a:xfrm>
          <a:prstGeom prst="rect">
            <a:avLst/>
          </a:prstGeom>
          <a:noFill/>
        </p:spPr>
        <p:txBody>
          <a:bodyPr wrap="square" rtlCol="0">
            <a:spAutoFit/>
          </a:bodyPr>
          <a:lstStyle/>
          <a:p>
            <a:pPr algn="r"/>
            <a:r>
              <a:rPr lang="en-US" dirty="0">
                <a:latin typeface="Segoe UI" panose="020B0502040204020203" pitchFamily="34" charset="0"/>
                <a:ea typeface="Segoe UI" panose="020B0502040204020203" pitchFamily="34" charset="0"/>
                <a:cs typeface="Segoe UI" panose="020B0502040204020203" pitchFamily="34" charset="0"/>
              </a:rPr>
              <a:t>l</a:t>
            </a:r>
            <a:r>
              <a:rPr lang="en-US" dirty="0" smtClean="0">
                <a:latin typeface="Segoe UI" panose="020B0502040204020203" pitchFamily="34" charset="0"/>
                <a:ea typeface="Segoe UI" panose="020B0502040204020203" pitchFamily="34" charset="0"/>
                <a:cs typeface="Segoe UI" panose="020B0502040204020203" pitchFamily="34" charset="0"/>
              </a:rPr>
              <a:t>ecture hall</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2286000" y="3429000"/>
            <a:ext cx="2133600" cy="369332"/>
          </a:xfrm>
          <a:prstGeom prst="rect">
            <a:avLst/>
          </a:prstGeom>
          <a:noFill/>
        </p:spPr>
        <p:txBody>
          <a:bodyPr wrap="square" rtlCol="0">
            <a:spAutoFit/>
          </a:bodyPr>
          <a:lstStyle/>
          <a:p>
            <a:pPr algn="r"/>
            <a:r>
              <a:rPr lang="en-US" dirty="0" smtClean="0">
                <a:latin typeface="Segoe UI" panose="020B0502040204020203" pitchFamily="34" charset="0"/>
                <a:ea typeface="Segoe UI" panose="020B0502040204020203" pitchFamily="34" charset="0"/>
                <a:cs typeface="Segoe UI" panose="020B0502040204020203" pitchFamily="34" charset="0"/>
              </a:rPr>
              <a:t>classroom</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91399939-AB98-4A57-BF93-5CB86E874259}" type="slidenum">
              <a:rPr lang="en-US" smtClean="0"/>
              <a:t>8</a:t>
            </a:fld>
            <a:endParaRPr lang="en-US" dirty="0"/>
          </a:p>
        </p:txBody>
      </p:sp>
    </p:spTree>
    <p:extLst>
      <p:ext uri="{BB962C8B-B14F-4D97-AF65-F5344CB8AC3E}">
        <p14:creationId xmlns:p14="http://schemas.microsoft.com/office/powerpoint/2010/main" val="3351060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772" y="342781"/>
            <a:ext cx="5867400" cy="800219"/>
          </a:xfrm>
          <a:prstGeom prst="rect">
            <a:avLst/>
          </a:prstGeom>
          <a:noFill/>
        </p:spPr>
        <p:txBody>
          <a:bodyPr wrap="square" rtlCol="0">
            <a:spAutoFit/>
          </a:bodyPr>
          <a:lstStyle/>
          <a:p>
            <a:r>
              <a:rPr lang="en-US" sz="28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c</a:t>
            </a:r>
            <a:r>
              <a:rPr lang="en-US" sz="2800" dirty="0" smtClean="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onnection + interaction</a:t>
            </a: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275772" y="6448254"/>
            <a:ext cx="8868228" cy="923330"/>
          </a:xfrm>
          <a:prstGeom prst="rect">
            <a:avLst/>
          </a:prstGeom>
          <a:noFill/>
        </p:spPr>
        <p:txBody>
          <a:bodyPr wrap="square" rtlCol="0">
            <a:spAutoFit/>
          </a:bodyPr>
          <a:lstStyle/>
          <a:p>
            <a:r>
              <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uilding</a:t>
            </a:r>
            <a:r>
              <a:rPr lang="en-US" dirty="0" smtClean="0">
                <a:solidFill>
                  <a:schemeClr val="bg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concept</a:t>
            </a:r>
            <a:r>
              <a:rPr lang="en-US" dirty="0" smtClean="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 scrim | lobby | classroom | lecture hall | conclusion</a:t>
            </a:r>
            <a:endParaRPr lang="en-US" dirty="0">
              <a:solidFill>
                <a:schemeClr val="bg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r"/>
            <a: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t/>
            </a:r>
            <a:br>
              <a:rPr lang="en-US" dirty="0" smtClean="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rPr>
            </a:br>
            <a:endParaRPr lang="en-US" dirty="0">
              <a:solidFill>
                <a:schemeClr val="tx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clrChange>
              <a:clrFrom>
                <a:srgbClr val="070904"/>
              </a:clrFrom>
              <a:clrTo>
                <a:srgbClr val="070904">
                  <a:alpha val="0"/>
                </a:srgbClr>
              </a:clrTo>
            </a:clrChange>
            <a:extLst>
              <a:ext uri="{28A0092B-C50C-407E-A947-70E740481C1C}">
                <a14:useLocalDpi xmlns:a14="http://schemas.microsoft.com/office/drawing/2010/main" val="0"/>
              </a:ext>
            </a:extLst>
          </a:blip>
          <a:stretch>
            <a:fillRect/>
          </a:stretch>
        </p:blipFill>
        <p:spPr>
          <a:xfrm>
            <a:off x="228600" y="1815189"/>
            <a:ext cx="4629559" cy="2447474"/>
          </a:xfrm>
          <a:prstGeom prst="rect">
            <a:avLst/>
          </a:prstGeom>
        </p:spPr>
      </p:pic>
      <p:pic>
        <p:nvPicPr>
          <p:cNvPr id="5" name="Picture 4"/>
          <p:cNvPicPr>
            <a:picLocks noChangeAspect="1"/>
          </p:cNvPicPr>
          <p:nvPr/>
        </p:nvPicPr>
        <p:blipFill>
          <a:blip r:embed="rId4">
            <a:clrChange>
              <a:clrFrom>
                <a:srgbClr val="080A07"/>
              </a:clrFrom>
              <a:clrTo>
                <a:srgbClr val="080A07">
                  <a:alpha val="0"/>
                </a:srgbClr>
              </a:clrTo>
            </a:clrChange>
            <a:extLst>
              <a:ext uri="{28A0092B-C50C-407E-A947-70E740481C1C}">
                <a14:useLocalDpi xmlns:a14="http://schemas.microsoft.com/office/drawing/2010/main" val="0"/>
              </a:ext>
            </a:extLst>
          </a:blip>
          <a:stretch>
            <a:fillRect/>
          </a:stretch>
        </p:blipFill>
        <p:spPr>
          <a:xfrm>
            <a:off x="4006623" y="1752600"/>
            <a:ext cx="5137377" cy="3195863"/>
          </a:xfrm>
          <a:prstGeom prst="rect">
            <a:avLst/>
          </a:prstGeom>
        </p:spPr>
      </p:pic>
      <p:pic>
        <p:nvPicPr>
          <p:cNvPr id="7" name="Picture 6"/>
          <p:cNvPicPr>
            <a:picLocks noChangeAspect="1"/>
          </p:cNvPicPr>
          <p:nvPr/>
        </p:nvPicPr>
        <p:blipFill>
          <a:blip r:embed="rId5">
            <a:clrChange>
              <a:clrFrom>
                <a:srgbClr val="080A09"/>
              </a:clrFrom>
              <a:clrTo>
                <a:srgbClr val="080A09">
                  <a:alpha val="0"/>
                </a:srgbClr>
              </a:clrTo>
            </a:clrChange>
            <a:extLst>
              <a:ext uri="{28A0092B-C50C-407E-A947-70E740481C1C}">
                <a14:useLocalDpi xmlns:a14="http://schemas.microsoft.com/office/drawing/2010/main" val="0"/>
              </a:ext>
            </a:extLst>
          </a:blip>
          <a:stretch>
            <a:fillRect/>
          </a:stretch>
        </p:blipFill>
        <p:spPr>
          <a:xfrm>
            <a:off x="3947703" y="2281463"/>
            <a:ext cx="1462497" cy="1363345"/>
          </a:xfrm>
          <a:prstGeom prst="rect">
            <a:avLst/>
          </a:prstGeom>
        </p:spPr>
      </p:pic>
      <p:sp>
        <p:nvSpPr>
          <p:cNvPr id="2" name="Slide Number Placeholder 1"/>
          <p:cNvSpPr>
            <a:spLocks noGrp="1"/>
          </p:cNvSpPr>
          <p:nvPr>
            <p:ph type="sldNum" sz="quarter" idx="12"/>
          </p:nvPr>
        </p:nvSpPr>
        <p:spPr/>
        <p:txBody>
          <a:bodyPr/>
          <a:lstStyle/>
          <a:p>
            <a:fld id="{91399939-AB98-4A57-BF93-5CB86E874259}" type="slidenum">
              <a:rPr lang="en-US" smtClean="0"/>
              <a:t>9</a:t>
            </a:fld>
            <a:endParaRPr lang="en-US" dirty="0"/>
          </a:p>
        </p:txBody>
      </p:sp>
    </p:spTree>
    <p:extLst>
      <p:ext uri="{BB962C8B-B14F-4D97-AF65-F5344CB8AC3E}">
        <p14:creationId xmlns:p14="http://schemas.microsoft.com/office/powerpoint/2010/main" val="282725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1734</TotalTime>
  <Words>3580</Words>
  <Application>Microsoft Office PowerPoint</Application>
  <PresentationFormat>On-screen Show (4:3)</PresentationFormat>
  <Paragraphs>550</Paragraphs>
  <Slides>70</Slides>
  <Notes>66</Notes>
  <HiddenSlides>4</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PSUAE</dc:creator>
  <cp:lastModifiedBy>PSUAE</cp:lastModifiedBy>
  <cp:revision>228</cp:revision>
  <dcterms:created xsi:type="dcterms:W3CDTF">2013-11-02T16:28:53Z</dcterms:created>
  <dcterms:modified xsi:type="dcterms:W3CDTF">2013-11-11T15:44:08Z</dcterms:modified>
</cp:coreProperties>
</file>